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sldIdLst>
    <p:sldId id="256" r:id="rId2"/>
    <p:sldId id="298" r:id="rId3"/>
    <p:sldId id="314" r:id="rId4"/>
    <p:sldId id="259" r:id="rId5"/>
    <p:sldId id="315" r:id="rId6"/>
    <p:sldId id="313" r:id="rId7"/>
    <p:sldId id="319" r:id="rId8"/>
    <p:sldId id="316" r:id="rId9"/>
    <p:sldId id="317" r:id="rId10"/>
    <p:sldId id="318" r:id="rId11"/>
    <p:sldId id="320" r:id="rId12"/>
    <p:sldId id="312" r:id="rId13"/>
    <p:sldId id="308" r:id="rId14"/>
    <p:sldId id="305" r:id="rId15"/>
    <p:sldId id="307" r:id="rId16"/>
    <p:sldId id="309" r:id="rId17"/>
    <p:sldId id="310" r:id="rId18"/>
    <p:sldId id="311" r:id="rId19"/>
    <p:sldId id="304" r:id="rId20"/>
    <p:sldId id="306" r:id="rId21"/>
    <p:sldId id="286" r:id="rId22"/>
    <p:sldId id="297" r:id="rId23"/>
    <p:sldId id="296" r:id="rId24"/>
    <p:sldId id="280" r:id="rId25"/>
    <p:sldId id="288" r:id="rId26"/>
    <p:sldId id="291" r:id="rId27"/>
    <p:sldId id="267" r:id="rId28"/>
    <p:sldId id="290" r:id="rId29"/>
    <p:sldId id="292" r:id="rId30"/>
    <p:sldId id="260" r:id="rId31"/>
    <p:sldId id="272" r:id="rId32"/>
    <p:sldId id="300" r:id="rId33"/>
    <p:sldId id="299" r:id="rId34"/>
    <p:sldId id="276" r:id="rId35"/>
    <p:sldId id="270" r:id="rId36"/>
    <p:sldId id="273" r:id="rId37"/>
    <p:sldId id="293" r:id="rId38"/>
    <p:sldId id="287" r:id="rId39"/>
    <p:sldId id="281" r:id="rId40"/>
    <p:sldId id="294" r:id="rId41"/>
    <p:sldId id="295" r:id="rId42"/>
    <p:sldId id="301" r:id="rId43"/>
    <p:sldId id="302" r:id="rId44"/>
    <p:sldId id="303" r:id="rId45"/>
  </p:sldIdLst>
  <p:sldSz cx="17068800" cy="960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CBB"/>
    <a:srgbClr val="4EC0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47" d="100"/>
          <a:sy n="47" d="100"/>
        </p:scale>
        <p:origin x="17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dgm:t>
        <a:bodyPr/>
        <a:lstStyle/>
        <a:p>
          <a:r>
            <a:rPr lang="nl-NL" sz="3200" dirty="0">
              <a:solidFill>
                <a:schemeClr val="tx1"/>
              </a:solidFill>
              <a:latin typeface="Roboto" pitchFamily="2" charset="0"/>
              <a:ea typeface="Roboto" pitchFamily="2" charset="0"/>
            </a:rPr>
            <a:t>Accuracy &amp; Reliability </a:t>
          </a:r>
          <a:endParaRPr lang="en-US" sz="3200" dirty="0">
            <a:solidFill>
              <a:schemeClr val="tx1"/>
            </a:solidFill>
            <a:latin typeface="Roboto" pitchFamily="2" charset="0"/>
            <a:ea typeface="Roboto" pitchFamily="2" charset="0"/>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curators design unit-tests </a:t>
          </a:r>
          <a:r>
            <a:rPr lang="nl-NL" sz="1500" dirty="0" err="1">
              <a:latin typeface="Roboto Lt" pitchFamily="2" charset="0"/>
              <a:ea typeface="Roboto Lt" pitchFamily="2" charset="0"/>
            </a:rPr>
            <a:t>and</a:t>
          </a:r>
          <a:r>
            <a:rPr lang="nl-NL" sz="1500" dirty="0">
              <a:latin typeface="Roboto Lt" pitchFamily="2" charset="0"/>
              <a:ea typeface="Roboto Lt" pitchFamily="2" charset="0"/>
            </a:rPr>
            <a:t> </a:t>
          </a:r>
          <a:r>
            <a:rPr lang="nl-NL" sz="1500" dirty="0" err="1">
              <a:latin typeface="Roboto Lt" pitchFamily="2" charset="0"/>
              <a:ea typeface="Roboto Lt" pitchFamily="2" charset="0"/>
            </a:rPr>
            <a:t>other</a:t>
          </a:r>
          <a:r>
            <a:rPr lang="nl-NL" sz="1500" dirty="0">
              <a:latin typeface="Roboto Lt" pitchFamily="2" charset="0"/>
              <a:ea typeface="Roboto Lt" pitchFamily="2" charset="0"/>
            </a:rPr>
            <a:t> </a:t>
          </a:r>
          <a:r>
            <a:rPr lang="nl-NL" sz="1500" dirty="0" err="1">
              <a:latin typeface="Roboto Lt" pitchFamily="2" charset="0"/>
              <a:ea typeface="Roboto Lt" pitchFamily="2" charset="0"/>
            </a:rPr>
            <a:t>statistical</a:t>
          </a:r>
          <a:r>
            <a:rPr lang="nl-NL" sz="1500" dirty="0">
              <a:latin typeface="Roboto Lt" pitchFamily="2" charset="0"/>
              <a:ea typeface="Roboto Lt" pitchFamily="2" charset="0"/>
            </a:rPr>
            <a:t> tests to check the accuracy and reliability of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indicators before release.</a:t>
          </a:r>
        </a:p>
        <a:p>
          <a:pPr algn="l">
            <a:buFont typeface="Arial" panose="020B0604020202020204" pitchFamily="34" charset="0"/>
            <a:buChar char="•"/>
          </a:pPr>
          <a:r>
            <a:rPr lang="nl-NL" sz="1500" dirty="0">
              <a:latin typeface="Roboto Lt" pitchFamily="2" charset="0"/>
              <a:ea typeface="Roboto Lt" pitchFamily="2" charset="0"/>
            </a:rPr>
            <a:t>2.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curators send the data </a:t>
          </a:r>
          <a:r>
            <a:rPr lang="nl-NL" sz="1500" dirty="0" err="1">
              <a:latin typeface="Roboto Lt" pitchFamily="2" charset="0"/>
              <a:ea typeface="Roboto Lt" pitchFamily="2" charset="0"/>
            </a:rPr>
            <a:t>products</a:t>
          </a:r>
          <a:r>
            <a:rPr lang="nl-NL" sz="1500" dirty="0">
              <a:latin typeface="Roboto Lt" pitchFamily="2" charset="0"/>
              <a:ea typeface="Roboto Lt" pitchFamily="2" charset="0"/>
            </a:rPr>
            <a:t> </a:t>
          </a:r>
          <a:r>
            <a:rPr lang="nl-NL" sz="1500" dirty="0" err="1">
              <a:latin typeface="Roboto Lt" pitchFamily="2" charset="0"/>
              <a:ea typeface="Roboto Lt" pitchFamily="2" charset="0"/>
            </a:rPr>
            <a:t>for</a:t>
          </a:r>
          <a:r>
            <a:rPr lang="nl-NL" sz="1500" dirty="0">
              <a:latin typeface="Roboto Lt" pitchFamily="2" charset="0"/>
              <a:ea typeface="Roboto Lt" pitchFamily="2" charset="0"/>
            </a:rPr>
            <a:t> in-context peer review in their domain.</a:t>
          </a:r>
        </a:p>
        <a:p>
          <a:pPr algn="l">
            <a:buFont typeface="Arial" panose="020B0604020202020204" pitchFamily="34" charset="0"/>
            <a:buNone/>
          </a:pPr>
          <a:endParaRPr lang="en-US" sz="1400" dirty="0">
            <a:latin typeface="Roboto Lt" pitchFamily="2" charset="0"/>
            <a:ea typeface="Roboto Lt" pitchFamily="2" charset="0"/>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statistical software code contains many unit-tests to avoid reliability issues.</a:t>
          </a:r>
        </a:p>
        <a:p>
          <a:pPr algn="l">
            <a:buFont typeface="Arial" panose="020B0604020202020204" pitchFamily="34" charset="0"/>
            <a:buChar char="•"/>
          </a:pPr>
          <a:r>
            <a:rPr lang="nl-NL" sz="1500" dirty="0">
              <a:latin typeface="Roboto Lt" pitchFamily="2" charset="0"/>
              <a:ea typeface="Roboto Lt" pitchFamily="2" charset="0"/>
            </a:rPr>
            <a:t>2. Our processing code goes through scientific software peer-review.</a:t>
          </a:r>
        </a:p>
        <a:p>
          <a:pPr algn="l">
            <a:buFont typeface="Arial" panose="020B0604020202020204" pitchFamily="34" charset="0"/>
            <a:buChar char="•"/>
          </a:pPr>
          <a:r>
            <a:rPr lang="nl-NL" sz="1500" dirty="0">
              <a:latin typeface="Roboto Lt" pitchFamily="2" charset="0"/>
              <a:ea typeface="Roboto Lt" pitchFamily="2" charset="0"/>
            </a:rPr>
            <a:t>3. The authoritative copy/version is stored on Zenodo with DOI/version.</a:t>
          </a:r>
          <a:endParaRPr lang="en-US" sz="1500" dirty="0"/>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3"/>
        </a:solidFill>
      </dgm:spPr>
      <dgm:t>
        <a:bodyPr/>
        <a:lstStyle/>
        <a:p>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400" dirty="0">
              <a:latin typeface="Roboto Lt" pitchFamily="2" charset="0"/>
              <a:ea typeface="Roboto Lt" pitchFamily="2" charset="0"/>
            </a:rPr>
            <a:t>1 </a:t>
          </a:r>
          <a:r>
            <a:rPr lang="nl-NL" sz="1500" dirty="0">
              <a:latin typeface="Roboto Lt" pitchFamily="2" charset="0"/>
              <a:ea typeface="Roboto Lt" pitchFamily="2" charset="0"/>
            </a:rPr>
            <a:t>. Our curators help us find frequently updated data sources.</a:t>
          </a:r>
        </a:p>
        <a:p>
          <a:pPr algn="l">
            <a:buFont typeface="Arial" panose="020B0604020202020204" pitchFamily="34" charset="0"/>
            <a:buChar char="•"/>
          </a:pPr>
          <a:r>
            <a:rPr lang="nl-NL" sz="1500" dirty="0">
              <a:latin typeface="Roboto Lt" pitchFamily="2" charset="0"/>
              <a:ea typeface="Roboto Lt" pitchFamily="2" charset="0"/>
            </a:rPr>
            <a:t>2. We aim to design leading indicators that accurately forecast the </a:t>
          </a:r>
          <a:r>
            <a:rPr lang="nl-NL" sz="1500" dirty="0" err="1">
              <a:latin typeface="Roboto Lt" pitchFamily="2" charset="0"/>
              <a:ea typeface="Roboto Lt" pitchFamily="2" charset="0"/>
            </a:rPr>
            <a:t>expected</a:t>
          </a:r>
          <a:r>
            <a:rPr lang="nl-NL" sz="1500" dirty="0">
              <a:latin typeface="Roboto Lt" pitchFamily="2" charset="0"/>
              <a:ea typeface="Roboto Lt" pitchFamily="2" charset="0"/>
            </a:rPr>
            <a:t> </a:t>
          </a:r>
          <a:r>
            <a:rPr lang="nl-NL" sz="1500" dirty="0" err="1">
              <a:latin typeface="Roboto Lt" pitchFamily="2" charset="0"/>
              <a:ea typeface="Roboto Lt" pitchFamily="2" charset="0"/>
            </a:rPr>
            <a:t>measurements</a:t>
          </a:r>
          <a:r>
            <a:rPr lang="nl-NL" sz="1500" dirty="0">
              <a:latin typeface="Roboto Lt" pitchFamily="2" charset="0"/>
              <a:ea typeface="Roboto Lt" pitchFamily="2" charset="0"/>
            </a:rPr>
            <a:t>.</a:t>
          </a:r>
          <a:endParaRPr lang="en-US" sz="1500" dirty="0"/>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500" dirty="0">
              <a:latin typeface="Roboto Lt" pitchFamily="2" charset="0"/>
              <a:ea typeface="Roboto Lt" pitchFamily="2" charset="0"/>
            </a:rPr>
            <a:t>1. We use research automation: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code collects new data, </a:t>
          </a:r>
          <a:r>
            <a:rPr lang="nl-NL" sz="1500" dirty="0" err="1">
              <a:latin typeface="Roboto Lt" pitchFamily="2" charset="0"/>
              <a:ea typeface="Roboto Lt" pitchFamily="2" charset="0"/>
            </a:rPr>
            <a:t>performs</a:t>
          </a:r>
          <a:r>
            <a:rPr lang="nl-NL" sz="1500" dirty="0">
              <a:latin typeface="Roboto Lt" pitchFamily="2" charset="0"/>
              <a:ea typeface="Roboto Lt" pitchFamily="2" charset="0"/>
            </a:rPr>
            <a:t> revisions every day, and re-processes the data.</a:t>
          </a:r>
        </a:p>
        <a:p>
          <a:pPr algn="l">
            <a:buFont typeface="Arial" panose="020B0604020202020204" pitchFamily="34" charset="0"/>
            <a:buChar char="•"/>
          </a:pPr>
          <a:r>
            <a:rPr lang="nl-NL" sz="1500" dirty="0">
              <a:latin typeface="Roboto Lt" pitchFamily="2" charset="0"/>
              <a:ea typeface="Roboto Lt" pitchFamily="2" charset="0"/>
            </a:rPr>
            <a:t>2. Our API immediately releases the new data.</a:t>
          </a:r>
          <a:endParaRPr lang="en-US" sz="1500" dirty="0"/>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3872"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a:solidFill>
          <a:schemeClr val="accent2"/>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400" dirty="0">
              <a:solidFill>
                <a:schemeClr val="bg1"/>
              </a:solidFill>
              <a:latin typeface="Roboto Lt" pitchFamily="2" charset="0"/>
              <a:ea typeface="Roboto Lt" pitchFamily="2" charset="0"/>
            </a:rPr>
            <a:t>1 . </a:t>
          </a:r>
          <a:r>
            <a:rPr lang="nl-NL" sz="1500" dirty="0">
              <a:solidFill>
                <a:schemeClr val="bg1"/>
              </a:solidFill>
              <a:latin typeface="Roboto Lt" pitchFamily="2" charset="0"/>
              <a:ea typeface="Roboto Lt" pitchFamily="2" charset="0"/>
            </a:rPr>
            <a:t>Our curators select data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design indicators that can be joined with all other indicators in our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make sure that the timeframe, unit, currency, and other aspects make the data comparable.</a:t>
          </a:r>
          <a:endParaRPr lang="en-US" sz="1500" dirty="0">
            <a:solidFill>
              <a:schemeClr val="bg1"/>
            </a:solidFill>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software + API fully embraces the tidy data concept.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processes</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integrate</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data </a:t>
          </a:r>
          <a:r>
            <a:rPr lang="nl-NL" sz="1500" dirty="0" err="1">
              <a:solidFill>
                <a:schemeClr val="bg1"/>
              </a:solidFill>
              <a:latin typeface="Roboto Lt" pitchFamily="2" charset="0"/>
              <a:ea typeface="Roboto Lt" pitchFamily="2" charset="0"/>
            </a:rPr>
            <a:t>seamlessly</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make </a:t>
          </a:r>
          <a:r>
            <a:rPr lang="nl-NL" sz="1500" dirty="0" err="1">
              <a:solidFill>
                <a:schemeClr val="bg1"/>
              </a:solidFill>
              <a:latin typeface="Roboto Lt" pitchFamily="2" charset="0"/>
              <a:ea typeface="Roboto Lt" pitchFamily="2" charset="0"/>
            </a:rPr>
            <a:t>linking</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with</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other</a:t>
          </a:r>
          <a:r>
            <a:rPr lang="nl-NL" sz="1500" dirty="0">
              <a:solidFill>
                <a:schemeClr val="bg1"/>
              </a:solidFill>
              <a:latin typeface="Roboto Lt" pitchFamily="2" charset="0"/>
              <a:ea typeface="Roboto Lt" pitchFamily="2" charset="0"/>
            </a:rPr>
            <a:t> databases easier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less</a:t>
          </a:r>
          <a:r>
            <a:rPr lang="nl-NL" sz="1500" dirty="0">
              <a:solidFill>
                <a:schemeClr val="bg1"/>
              </a:solidFill>
              <a:latin typeface="Roboto Lt" pitchFamily="2" charset="0"/>
              <a:ea typeface="Roboto Lt" pitchFamily="2" charset="0"/>
            </a:rPr>
            <a:t> likely to cause logical errors.</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dirty="0">
              <a:solidFill>
                <a:schemeClr val="bg1"/>
              </a:solidFill>
              <a:latin typeface="Roboto Lt" pitchFamily="2" charset="0"/>
              <a:ea typeface="Roboto Lt" pitchFamily="2" charset="0"/>
            </a:rPr>
            <a:t>.</a:t>
          </a:r>
          <a:endParaRPr lang="en-US" sz="1400" dirty="0">
            <a:solidFill>
              <a:schemeClr val="bg1"/>
            </a:solidFill>
          </a:endParaRPr>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4"/>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curators place our data in scientific publications, open policy analysis, and business use cases to make sure </a:t>
          </a:r>
          <a:r>
            <a:rPr lang="nl-NL" sz="1500" dirty="0" err="1">
              <a:solidFill>
                <a:schemeClr val="bg1"/>
              </a:solidFill>
              <a:latin typeface="Roboto Lt" pitchFamily="2" charset="0"/>
              <a:ea typeface="Roboto Lt" pitchFamily="2" charset="0"/>
            </a:rPr>
            <a:t>that</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data is </a:t>
          </a:r>
          <a:r>
            <a:rPr lang="nl-NL" sz="1500" dirty="0" err="1">
              <a:solidFill>
                <a:schemeClr val="bg1"/>
              </a:solidFill>
              <a:latin typeface="Roboto Lt" pitchFamily="2" charset="0"/>
              <a:ea typeface="Roboto Lt" pitchFamily="2" charset="0"/>
            </a:rPr>
            <a:t>robust</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meaningful</a:t>
          </a:r>
          <a:r>
            <a:rPr lang="nl-NL" sz="1500" dirty="0">
              <a:solidFill>
                <a:schemeClr val="bg1"/>
              </a:solidFill>
              <a:latin typeface="Roboto Lt" pitchFamily="2" charset="0"/>
              <a:ea typeface="Roboto Lt" pitchFamily="2" charset="0"/>
            </a:rPr>
            <a:t>.</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open collaboration method offers user feedback from academia, as well as public and NGO policy and business users.</a:t>
          </a:r>
          <a:endParaRPr lang="en-US" sz="1500" dirty="0">
            <a:solidFill>
              <a:schemeClr val="bg1"/>
            </a:solidFill>
          </a:endParaRPr>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API contains a daily refreshed full set of indicators (we aim at 100-200 indicators in the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documentation website </a:t>
          </a:r>
          <a:r>
            <a:rPr lang="nl-NL" sz="1500" dirty="0" err="1">
              <a:solidFill>
                <a:schemeClr val="bg1"/>
              </a:solidFill>
              <a:latin typeface="Roboto Lt" pitchFamily="2" charset="0"/>
              <a:ea typeface="Roboto Lt" pitchFamily="2" charset="0"/>
            </a:rPr>
            <a:t>automatically</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refreshes</a:t>
          </a:r>
          <a:r>
            <a:rPr lang="nl-NL" sz="1500" dirty="0">
              <a:solidFill>
                <a:schemeClr val="bg1"/>
              </a:solidFill>
              <a:latin typeface="Roboto Lt" pitchFamily="2" charset="0"/>
              <a:ea typeface="Roboto Lt" pitchFamily="2" charset="0"/>
            </a:rPr>
            <a:t> indicator </a:t>
          </a:r>
          <a:r>
            <a:rPr lang="nl-NL" sz="1500" dirty="0" err="1">
              <a:solidFill>
                <a:schemeClr val="bg1"/>
              </a:solidFill>
              <a:latin typeface="Roboto Lt" pitchFamily="2" charset="0"/>
              <a:ea typeface="Roboto Lt" pitchFamily="2" charset="0"/>
            </a:rPr>
            <a:t>descriptions</a:t>
          </a:r>
          <a:r>
            <a:rPr lang="nl-NL" sz="1500" dirty="0">
              <a:solidFill>
                <a:schemeClr val="bg1"/>
              </a:solidFill>
              <a:latin typeface="Roboto Lt" pitchFamily="2" charset="0"/>
              <a:ea typeface="Roboto Lt" pitchFamily="2" charset="0"/>
            </a:rPr>
            <a:t>, data </a:t>
          </a:r>
          <a:r>
            <a:rPr lang="nl-NL" sz="1500" dirty="0" err="1">
              <a:solidFill>
                <a:schemeClr val="bg1"/>
              </a:solidFill>
              <a:latin typeface="Roboto Lt" pitchFamily="2" charset="0"/>
              <a:ea typeface="Roboto Lt" pitchFamily="2" charset="0"/>
            </a:rPr>
            <a:t>overviews</a:t>
          </a:r>
          <a:r>
            <a:rPr lang="nl-NL" sz="1500" dirty="0">
              <a:solidFill>
                <a:schemeClr val="bg1"/>
              </a:solidFill>
              <a:latin typeface="Roboto Lt" pitchFamily="2" charset="0"/>
              <a:ea typeface="Roboto Lt" pitchFamily="2" charset="0"/>
            </a:rPr>
            <a:t>, and the latest metadata (new observations, new imputations, etc.)</a:t>
          </a:r>
          <a:endParaRPr lang="en-US" sz="1500" dirty="0">
            <a:solidFill>
              <a:schemeClr val="bg1"/>
            </a:solidFill>
          </a:endParaRPr>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2844"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rPr>
            <a:t>Accuracy &amp; Reliability </a:t>
          </a:r>
          <a:endParaRPr lang="en-US" sz="3200" kern="1200" dirty="0">
            <a:solidFill>
              <a:schemeClr val="tx1"/>
            </a:solidFill>
            <a:latin typeface="Roboto" pitchFamily="2" charset="0"/>
            <a:ea typeface="Roboto" pitchFamily="2" charset="0"/>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67225" cy="2484000"/>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curators design unit-tests </a:t>
          </a:r>
          <a:r>
            <a:rPr lang="nl-NL" sz="1500" kern="1200" dirty="0" err="1">
              <a:latin typeface="Roboto Lt" pitchFamily="2" charset="0"/>
              <a:ea typeface="Roboto Lt" pitchFamily="2" charset="0"/>
            </a:rPr>
            <a:t>and</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other</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statistical</a:t>
          </a:r>
          <a:r>
            <a:rPr lang="nl-NL" sz="1500" kern="1200" dirty="0">
              <a:latin typeface="Roboto Lt" pitchFamily="2" charset="0"/>
              <a:ea typeface="Roboto Lt" pitchFamily="2" charset="0"/>
            </a:rPr>
            <a:t> tests to check the accuracy and reliability of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indicators before release.</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curators send the data </a:t>
          </a:r>
          <a:r>
            <a:rPr lang="nl-NL" sz="1500" kern="1200" dirty="0" err="1">
              <a:latin typeface="Roboto Lt" pitchFamily="2" charset="0"/>
              <a:ea typeface="Roboto Lt" pitchFamily="2" charset="0"/>
            </a:rPr>
            <a:t>products</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for</a:t>
          </a:r>
          <a:r>
            <a:rPr lang="nl-NL" sz="1500" kern="1200" dirty="0">
              <a:latin typeface="Roboto Lt" pitchFamily="2" charset="0"/>
              <a:ea typeface="Roboto Lt" pitchFamily="2" charset="0"/>
            </a:rPr>
            <a:t> in-context peer review in their domain.</a:t>
          </a:r>
        </a:p>
        <a:p>
          <a:pPr marL="0" lvl="0" indent="0" algn="l" defTabSz="666750">
            <a:lnSpc>
              <a:spcPct val="90000"/>
            </a:lnSpc>
            <a:spcBef>
              <a:spcPct val="0"/>
            </a:spcBef>
            <a:spcAft>
              <a:spcPct val="35000"/>
            </a:spcAft>
            <a:buFont typeface="Arial" panose="020B0604020202020204" pitchFamily="34" charset="0"/>
            <a:buNone/>
          </a:pPr>
          <a:endParaRPr lang="en-US" sz="1400" kern="1200" dirty="0">
            <a:latin typeface="Roboto Lt" pitchFamily="2" charset="0"/>
            <a:ea typeface="Roboto Lt" pitchFamily="2" charset="0"/>
          </a:endParaRPr>
        </a:p>
      </dsp:txBody>
      <dsp:txXfrm>
        <a:off x="766618" y="2534707"/>
        <a:ext cx="2721717"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statistical software code contains many unit-tests to avoid reliability issues.</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processing code goes through scientific software peer-review.</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3. The authoritative copy/version is stored on Zenodo with DOI/version.</a:t>
          </a:r>
          <a:endParaRPr lang="en-US" sz="1500" kern="1200" dirty="0"/>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latin typeface="Roboto Lt" pitchFamily="2" charset="0"/>
              <a:ea typeface="Roboto Lt" pitchFamily="2" charset="0"/>
            </a:rPr>
            <a:t>1 </a:t>
          </a:r>
          <a:r>
            <a:rPr lang="nl-NL" sz="1500" kern="1200" dirty="0">
              <a:latin typeface="Roboto Lt" pitchFamily="2" charset="0"/>
              <a:ea typeface="Roboto Lt" pitchFamily="2" charset="0"/>
            </a:rPr>
            <a:t>. Our curators help us find frequently updated data sources.</a:t>
          </a:r>
        </a:p>
        <a:p>
          <a:pPr marL="0" lvl="0" indent="0" algn="l" defTabSz="62230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We aim to design leading indicators that accurately forecast the </a:t>
          </a:r>
          <a:r>
            <a:rPr lang="nl-NL" sz="1500" kern="1200" dirty="0" err="1">
              <a:latin typeface="Roboto Lt" pitchFamily="2" charset="0"/>
              <a:ea typeface="Roboto Lt" pitchFamily="2" charset="0"/>
            </a:rPr>
            <a:t>expected</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measurements</a:t>
          </a:r>
          <a:r>
            <a:rPr lang="nl-NL" sz="1500" kern="1200" dirty="0">
              <a:latin typeface="Roboto Lt" pitchFamily="2" charset="0"/>
              <a:ea typeface="Roboto Lt" pitchFamily="2" charset="0"/>
            </a:rPr>
            <a:t>.</a:t>
          </a:r>
          <a:endParaRPr lang="en-US" sz="1500" kern="1200" dirty="0"/>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We use research automation: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code collects new data, </a:t>
          </a:r>
          <a:r>
            <a:rPr lang="nl-NL" sz="1500" kern="1200" dirty="0" err="1">
              <a:latin typeface="Roboto Lt" pitchFamily="2" charset="0"/>
              <a:ea typeface="Roboto Lt" pitchFamily="2" charset="0"/>
            </a:rPr>
            <a:t>performs</a:t>
          </a:r>
          <a:r>
            <a:rPr lang="nl-NL" sz="1500" kern="1200" dirty="0">
              <a:latin typeface="Roboto Lt" pitchFamily="2" charset="0"/>
              <a:ea typeface="Roboto Lt" pitchFamily="2" charset="0"/>
            </a:rPr>
            <a:t> revisions every day, and re-processes the data.</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API immediately releases the new data.</a:t>
          </a:r>
          <a:endParaRPr lang="en-US" sz="1500" kern="1200" dirty="0"/>
        </a:p>
      </dsp:txBody>
      <dsp:txXfrm>
        <a:off x="5080383" y="5450737"/>
        <a:ext cx="2720265" cy="2361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38849" cy="2484000"/>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solidFill>
                <a:schemeClr val="bg1"/>
              </a:solidFill>
              <a:latin typeface="Roboto Lt" pitchFamily="2" charset="0"/>
              <a:ea typeface="Roboto Lt" pitchFamily="2" charset="0"/>
            </a:rPr>
            <a:t>1 . </a:t>
          </a:r>
          <a:r>
            <a:rPr lang="nl-NL" sz="1500" kern="1200" dirty="0">
              <a:solidFill>
                <a:schemeClr val="bg1"/>
              </a:solidFill>
              <a:latin typeface="Roboto Lt" pitchFamily="2" charset="0"/>
              <a:ea typeface="Roboto Lt" pitchFamily="2" charset="0"/>
            </a:rPr>
            <a:t>Our curators select data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design indicators that can be joined with all other indicators in our observatory.</a:t>
          </a:r>
        </a:p>
        <a:p>
          <a:pPr marL="0" lvl="0" indent="0" algn="l" defTabSz="62230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make sure that the timeframe, unit, currency, and other aspects make the data comparable.</a:t>
          </a:r>
          <a:endParaRPr lang="en-US" sz="1500" kern="1200" dirty="0">
            <a:solidFill>
              <a:schemeClr val="bg1"/>
            </a:solidFill>
          </a:endParaRPr>
        </a:p>
      </dsp:txBody>
      <dsp:txXfrm>
        <a:off x="766618" y="2534707"/>
        <a:ext cx="2693341"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software + API fully embraces the tidy data concept.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processes</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integrate</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data </a:t>
          </a:r>
          <a:r>
            <a:rPr lang="nl-NL" sz="1500" kern="1200" dirty="0" err="1">
              <a:solidFill>
                <a:schemeClr val="bg1"/>
              </a:solidFill>
              <a:latin typeface="Roboto Lt" pitchFamily="2" charset="0"/>
              <a:ea typeface="Roboto Lt" pitchFamily="2" charset="0"/>
            </a:rPr>
            <a:t>seamlessly</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make </a:t>
          </a:r>
          <a:r>
            <a:rPr lang="nl-NL" sz="1500" kern="1200" dirty="0" err="1">
              <a:solidFill>
                <a:schemeClr val="bg1"/>
              </a:solidFill>
              <a:latin typeface="Roboto Lt" pitchFamily="2" charset="0"/>
              <a:ea typeface="Roboto Lt" pitchFamily="2" charset="0"/>
            </a:rPr>
            <a:t>linking</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with</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other</a:t>
          </a:r>
          <a:r>
            <a:rPr lang="nl-NL" sz="1500" kern="1200" dirty="0">
              <a:solidFill>
                <a:schemeClr val="bg1"/>
              </a:solidFill>
              <a:latin typeface="Roboto Lt" pitchFamily="2" charset="0"/>
              <a:ea typeface="Roboto Lt" pitchFamily="2" charset="0"/>
            </a:rPr>
            <a:t> databases easier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less</a:t>
          </a:r>
          <a:r>
            <a:rPr lang="nl-NL" sz="1500" kern="1200" dirty="0">
              <a:solidFill>
                <a:schemeClr val="bg1"/>
              </a:solidFill>
              <a:latin typeface="Roboto Lt" pitchFamily="2" charset="0"/>
              <a:ea typeface="Roboto Lt" pitchFamily="2" charset="0"/>
            </a:rPr>
            <a:t> likely to cause logical errors.</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kern="1200" dirty="0">
              <a:solidFill>
                <a:schemeClr val="bg1"/>
              </a:solidFill>
              <a:latin typeface="Roboto Lt" pitchFamily="2" charset="0"/>
              <a:ea typeface="Roboto Lt" pitchFamily="2" charset="0"/>
            </a:rPr>
            <a:t>.</a:t>
          </a:r>
          <a:endParaRPr lang="en-US" sz="1400" kern="1200" dirty="0">
            <a:solidFill>
              <a:schemeClr val="bg1"/>
            </a:solidFill>
          </a:endParaRPr>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curators place our data in scientific publications, open policy analysis, and business use cases to make sure </a:t>
          </a:r>
          <a:r>
            <a:rPr lang="nl-NL" sz="1500" kern="1200" dirty="0" err="1">
              <a:solidFill>
                <a:schemeClr val="bg1"/>
              </a:solidFill>
              <a:latin typeface="Roboto Lt" pitchFamily="2" charset="0"/>
              <a:ea typeface="Roboto Lt" pitchFamily="2" charset="0"/>
            </a:rPr>
            <a:t>that</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data is </a:t>
          </a:r>
          <a:r>
            <a:rPr lang="nl-NL" sz="1500" kern="1200" dirty="0" err="1">
              <a:solidFill>
                <a:schemeClr val="bg1"/>
              </a:solidFill>
              <a:latin typeface="Roboto Lt" pitchFamily="2" charset="0"/>
              <a:ea typeface="Roboto Lt" pitchFamily="2" charset="0"/>
            </a:rPr>
            <a:t>robust</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meaningful</a:t>
          </a:r>
          <a:r>
            <a:rPr lang="nl-NL" sz="1500" kern="1200" dirty="0">
              <a:solidFill>
                <a:schemeClr val="bg1"/>
              </a:solidFill>
              <a:latin typeface="Roboto Lt" pitchFamily="2" charset="0"/>
              <a:ea typeface="Roboto Lt" pitchFamily="2" charset="0"/>
            </a:rPr>
            <a:t>.</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open collaboration method offers user feedback from academia, as well as public and NGO policy and business users.</a:t>
          </a:r>
          <a:endParaRPr lang="en-US" sz="1500" kern="1200" dirty="0">
            <a:solidFill>
              <a:schemeClr val="bg1"/>
            </a:solidFill>
          </a:endParaRPr>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API contains a daily refreshed full set of indicators (we aim at 100-200 indicators in the observatory)</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documentation website </a:t>
          </a:r>
          <a:r>
            <a:rPr lang="nl-NL" sz="1500" kern="1200" dirty="0" err="1">
              <a:solidFill>
                <a:schemeClr val="bg1"/>
              </a:solidFill>
              <a:latin typeface="Roboto Lt" pitchFamily="2" charset="0"/>
              <a:ea typeface="Roboto Lt" pitchFamily="2" charset="0"/>
            </a:rPr>
            <a:t>automatically</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refreshes</a:t>
          </a:r>
          <a:r>
            <a:rPr lang="nl-NL" sz="1500" kern="1200" dirty="0">
              <a:solidFill>
                <a:schemeClr val="bg1"/>
              </a:solidFill>
              <a:latin typeface="Roboto Lt" pitchFamily="2" charset="0"/>
              <a:ea typeface="Roboto Lt" pitchFamily="2" charset="0"/>
            </a:rPr>
            <a:t> indicator </a:t>
          </a:r>
          <a:r>
            <a:rPr lang="nl-NL" sz="1500" kern="1200" dirty="0" err="1">
              <a:solidFill>
                <a:schemeClr val="bg1"/>
              </a:solidFill>
              <a:latin typeface="Roboto Lt" pitchFamily="2" charset="0"/>
              <a:ea typeface="Roboto Lt" pitchFamily="2" charset="0"/>
            </a:rPr>
            <a:t>descriptions</a:t>
          </a:r>
          <a:r>
            <a:rPr lang="nl-NL" sz="1500" kern="1200" dirty="0">
              <a:solidFill>
                <a:schemeClr val="bg1"/>
              </a:solidFill>
              <a:latin typeface="Roboto Lt" pitchFamily="2" charset="0"/>
              <a:ea typeface="Roboto Lt" pitchFamily="2" charset="0"/>
            </a:rPr>
            <a:t>, data </a:t>
          </a:r>
          <a:r>
            <a:rPr lang="nl-NL" sz="1500" kern="1200" dirty="0" err="1">
              <a:solidFill>
                <a:schemeClr val="bg1"/>
              </a:solidFill>
              <a:latin typeface="Roboto Lt" pitchFamily="2" charset="0"/>
              <a:ea typeface="Roboto Lt" pitchFamily="2" charset="0"/>
            </a:rPr>
            <a:t>overviews</a:t>
          </a:r>
          <a:r>
            <a:rPr lang="nl-NL" sz="1500" kern="1200" dirty="0">
              <a:solidFill>
                <a:schemeClr val="bg1"/>
              </a:solidFill>
              <a:latin typeface="Roboto Lt" pitchFamily="2" charset="0"/>
              <a:ea typeface="Roboto Lt" pitchFamily="2" charset="0"/>
            </a:rPr>
            <a:t>, and the latest metadata (new observations, new imputations, etc.)</a:t>
          </a:r>
          <a:endParaRPr lang="en-US" sz="1500" kern="1200" dirty="0">
            <a:solidFill>
              <a:schemeClr val="bg1"/>
            </a:solidFill>
          </a:endParaRPr>
        </a:p>
      </dsp:txBody>
      <dsp:txXfrm>
        <a:off x="5080383" y="5450737"/>
        <a:ext cx="2720265" cy="236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Collect</a:t>
          </a:r>
          <a:endParaRPr lang="en-US" sz="29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Release</a:t>
          </a:r>
          <a:endParaRPr lang="en-US" sz="2900" kern="1200" dirty="0">
            <a:latin typeface="Roboto Bk" pitchFamily="2" charset="0"/>
            <a:ea typeface="Roboto Bk" pitchFamily="2" charset="0"/>
          </a:endParaRPr>
        </a:p>
      </dsp:txBody>
      <dsp:txXfrm>
        <a:off x="10248667" y="2374638"/>
        <a:ext cx="1341961" cy="13419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9E58-9E31-4CFA-92D3-CE2CCCEF47DD}"/>
              </a:ext>
            </a:extLst>
          </p:cNvPr>
          <p:cNvSpPr>
            <a:spLocks noGrp="1"/>
          </p:cNvSpPr>
          <p:nvPr>
            <p:ph type="ctrTitle"/>
          </p:nvPr>
        </p:nvSpPr>
        <p:spPr>
          <a:xfrm>
            <a:off x="2133600" y="1571308"/>
            <a:ext cx="12801600" cy="3342640"/>
          </a:xfrm>
        </p:spPr>
        <p:txBody>
          <a:bodyPr anchor="b"/>
          <a:lstStyle>
            <a:lvl1pPr algn="ctr">
              <a:defRPr sz="8400"/>
            </a:lvl1pPr>
          </a:lstStyle>
          <a:p>
            <a:r>
              <a:rPr lang="en-US"/>
              <a:t>Click to edit Master title style</a:t>
            </a:r>
          </a:p>
        </p:txBody>
      </p:sp>
      <p:sp>
        <p:nvSpPr>
          <p:cNvPr id="3" name="Subtitle 2">
            <a:extLst>
              <a:ext uri="{FF2B5EF4-FFF2-40B4-BE49-F238E27FC236}">
                <a16:creationId xmlns:a16="http://schemas.microsoft.com/office/drawing/2014/main" id="{D126C6C3-5752-446C-96B9-A08A20B98872}"/>
              </a:ext>
            </a:extLst>
          </p:cNvPr>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p>
        </p:txBody>
      </p:sp>
      <p:sp>
        <p:nvSpPr>
          <p:cNvPr id="4" name="Date Placeholder 3">
            <a:extLst>
              <a:ext uri="{FF2B5EF4-FFF2-40B4-BE49-F238E27FC236}">
                <a16:creationId xmlns:a16="http://schemas.microsoft.com/office/drawing/2014/main" id="{F804BB5B-381A-49C0-8164-40873D97C1E1}"/>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5" name="Footer Placeholder 4">
            <a:extLst>
              <a:ext uri="{FF2B5EF4-FFF2-40B4-BE49-F238E27FC236}">
                <a16:creationId xmlns:a16="http://schemas.microsoft.com/office/drawing/2014/main" id="{07D5DDBF-41DE-488B-800C-2D03674ED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58517-B290-42F4-9B41-E6569BFD5431}"/>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91098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53A6-C18A-4BF1-B832-F5DF9ED8E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CBE1E-E4BB-46F3-8FC2-E95A28EEF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EDD98-98EF-4174-92DB-2F22E68E906F}"/>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5" name="Footer Placeholder 4">
            <a:extLst>
              <a:ext uri="{FF2B5EF4-FFF2-40B4-BE49-F238E27FC236}">
                <a16:creationId xmlns:a16="http://schemas.microsoft.com/office/drawing/2014/main" id="{A6BEBA37-6A02-4498-9A1C-91BEEE652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4A322-9A5C-491B-A4F0-9533D0F4CAE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9916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E65FA-49C3-48E4-BA79-839BE1DB94A3}"/>
              </a:ext>
            </a:extLst>
          </p:cNvPr>
          <p:cNvSpPr>
            <a:spLocks noGrp="1"/>
          </p:cNvSpPr>
          <p:nvPr>
            <p:ph type="title" orient="vert"/>
          </p:nvPr>
        </p:nvSpPr>
        <p:spPr>
          <a:xfrm>
            <a:off x="12214860" y="511175"/>
            <a:ext cx="3680460" cy="813657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279F7-789D-4D20-BCE1-741AA4AC33E8}"/>
              </a:ext>
            </a:extLst>
          </p:cNvPr>
          <p:cNvSpPr>
            <a:spLocks noGrp="1"/>
          </p:cNvSpPr>
          <p:nvPr>
            <p:ph type="body" orient="vert" idx="1"/>
          </p:nvPr>
        </p:nvSpPr>
        <p:spPr>
          <a:xfrm>
            <a:off x="1173480" y="511175"/>
            <a:ext cx="10828020"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072C4-9199-44C9-B364-C3CAA414DC31}"/>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5" name="Footer Placeholder 4">
            <a:extLst>
              <a:ext uri="{FF2B5EF4-FFF2-40B4-BE49-F238E27FC236}">
                <a16:creationId xmlns:a16="http://schemas.microsoft.com/office/drawing/2014/main" id="{A3FAC964-1FD3-4D21-BAFF-77AD6E64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0BA2F-10BE-4747-8431-008668435403}"/>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4029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D759-6C5C-41B9-88E2-B528122B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B19E7-239D-4657-A163-633C44A4DE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9B6F1-1BCA-4608-A703-E97FE73CB0CB}"/>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5" name="Footer Placeholder 4">
            <a:extLst>
              <a:ext uri="{FF2B5EF4-FFF2-40B4-BE49-F238E27FC236}">
                <a16:creationId xmlns:a16="http://schemas.microsoft.com/office/drawing/2014/main" id="{B69C5381-F2B9-487B-86F2-18B5ECCDD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0C91-4522-47E2-8376-33D1E82715F2}"/>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1463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89A0-B340-4370-9031-568FA3F087C4}"/>
              </a:ext>
            </a:extLst>
          </p:cNvPr>
          <p:cNvSpPr>
            <a:spLocks noGrp="1"/>
          </p:cNvSpPr>
          <p:nvPr>
            <p:ph type="title"/>
          </p:nvPr>
        </p:nvSpPr>
        <p:spPr>
          <a:xfrm>
            <a:off x="1164590" y="2393634"/>
            <a:ext cx="14721840" cy="3993832"/>
          </a:xfrm>
        </p:spPr>
        <p:txBody>
          <a:bodyPr anchor="b"/>
          <a:lstStyle>
            <a:lvl1pPr>
              <a:defRPr sz="8400"/>
            </a:lvl1pPr>
          </a:lstStyle>
          <a:p>
            <a:r>
              <a:rPr lang="en-US"/>
              <a:t>Click to edit Master title style</a:t>
            </a:r>
          </a:p>
        </p:txBody>
      </p:sp>
      <p:sp>
        <p:nvSpPr>
          <p:cNvPr id="3" name="Text Placeholder 2">
            <a:extLst>
              <a:ext uri="{FF2B5EF4-FFF2-40B4-BE49-F238E27FC236}">
                <a16:creationId xmlns:a16="http://schemas.microsoft.com/office/drawing/2014/main" id="{CBA90B10-D382-4EDA-A502-6FB1714B70D5}"/>
              </a:ext>
            </a:extLst>
          </p:cNvPr>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96BFC-D2EC-43B5-8D6B-94DEB530A600}"/>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5" name="Footer Placeholder 4">
            <a:extLst>
              <a:ext uri="{FF2B5EF4-FFF2-40B4-BE49-F238E27FC236}">
                <a16:creationId xmlns:a16="http://schemas.microsoft.com/office/drawing/2014/main" id="{1522111C-7A7B-41CC-B972-1EC14EA07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E9B05-C2F3-46A1-9EDD-E249E955D72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3351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DB0-A613-48E5-AA8B-62A6014B7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36FDF-143B-4352-8B23-DCEA8B954D60}"/>
              </a:ext>
            </a:extLst>
          </p:cNvPr>
          <p:cNvSpPr>
            <a:spLocks noGrp="1"/>
          </p:cNvSpPr>
          <p:nvPr>
            <p:ph sz="half" idx="1"/>
          </p:nvPr>
        </p:nvSpPr>
        <p:spPr>
          <a:xfrm>
            <a:off x="11734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F6D722-6E13-4F21-B04A-C3689DE48EFC}"/>
              </a:ext>
            </a:extLst>
          </p:cNvPr>
          <p:cNvSpPr>
            <a:spLocks noGrp="1"/>
          </p:cNvSpPr>
          <p:nvPr>
            <p:ph sz="half" idx="2"/>
          </p:nvPr>
        </p:nvSpPr>
        <p:spPr>
          <a:xfrm>
            <a:off x="86410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089B9-CF6C-4C5E-99F7-523A0239B794}"/>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6" name="Footer Placeholder 5">
            <a:extLst>
              <a:ext uri="{FF2B5EF4-FFF2-40B4-BE49-F238E27FC236}">
                <a16:creationId xmlns:a16="http://schemas.microsoft.com/office/drawing/2014/main" id="{24FBE67B-C166-4F63-99C5-3D10F025B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EC6FD-1EA7-46DA-8AEB-81E87009379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31572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FBB-906E-465B-98A3-EA56389E4B8F}"/>
              </a:ext>
            </a:extLst>
          </p:cNvPr>
          <p:cNvSpPr>
            <a:spLocks noGrp="1"/>
          </p:cNvSpPr>
          <p:nvPr>
            <p:ph type="title"/>
          </p:nvPr>
        </p:nvSpPr>
        <p:spPr>
          <a:xfrm>
            <a:off x="1175703" y="511176"/>
            <a:ext cx="14721840" cy="18557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48B64-2F2A-4F72-B56F-DC9906D3185E}"/>
              </a:ext>
            </a:extLst>
          </p:cNvPr>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D16E-1AD9-40E2-854E-062300ED9A8B}"/>
              </a:ext>
            </a:extLst>
          </p:cNvPr>
          <p:cNvSpPr>
            <a:spLocks noGrp="1"/>
          </p:cNvSpPr>
          <p:nvPr>
            <p:ph sz="half" idx="2"/>
          </p:nvPr>
        </p:nvSpPr>
        <p:spPr>
          <a:xfrm>
            <a:off x="1175704" y="3507105"/>
            <a:ext cx="7220902"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0CF6E-11B2-4A62-9015-A08722A02622}"/>
              </a:ext>
            </a:extLst>
          </p:cNvPr>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a:extLst>
              <a:ext uri="{FF2B5EF4-FFF2-40B4-BE49-F238E27FC236}">
                <a16:creationId xmlns:a16="http://schemas.microsoft.com/office/drawing/2014/main" id="{8AFAAF9D-C2F5-41EE-8016-681B422A7D42}"/>
              </a:ext>
            </a:extLst>
          </p:cNvPr>
          <p:cNvSpPr>
            <a:spLocks noGrp="1"/>
          </p:cNvSpPr>
          <p:nvPr>
            <p:ph sz="quarter" idx="4"/>
          </p:nvPr>
        </p:nvSpPr>
        <p:spPr>
          <a:xfrm>
            <a:off x="8641080" y="3507105"/>
            <a:ext cx="7256463"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D61E9-0C9C-40E3-B637-2FAC3F230363}"/>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8" name="Footer Placeholder 7">
            <a:extLst>
              <a:ext uri="{FF2B5EF4-FFF2-40B4-BE49-F238E27FC236}">
                <a16:creationId xmlns:a16="http://schemas.microsoft.com/office/drawing/2014/main" id="{27E91E2E-7E5F-4D10-B4C6-B905F0BCE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26C93-8004-47BF-9DED-135C83996A1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0973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83AF-C343-4C8B-B7B6-26AD40E26D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1BD81-E3EA-4572-94A8-1B413E989B62}"/>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4" name="Footer Placeholder 3">
            <a:extLst>
              <a:ext uri="{FF2B5EF4-FFF2-40B4-BE49-F238E27FC236}">
                <a16:creationId xmlns:a16="http://schemas.microsoft.com/office/drawing/2014/main" id="{FA9F87EF-A68F-41AE-BAB3-571F460D8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E31D7-9515-4AE8-B76F-51AED4A5AD0B}"/>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08894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1B19C-A936-453D-A577-D7B4E60BEA61}"/>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3" name="Footer Placeholder 2">
            <a:extLst>
              <a:ext uri="{FF2B5EF4-FFF2-40B4-BE49-F238E27FC236}">
                <a16:creationId xmlns:a16="http://schemas.microsoft.com/office/drawing/2014/main" id="{B16A26F8-EB38-408B-AB37-16F99780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90E0-1C1B-4842-A76E-C7E48F2E7BFF}"/>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02804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8C2-6D28-4C9F-8B81-3B72C1C544BA}"/>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Content Placeholder 2">
            <a:extLst>
              <a:ext uri="{FF2B5EF4-FFF2-40B4-BE49-F238E27FC236}">
                <a16:creationId xmlns:a16="http://schemas.microsoft.com/office/drawing/2014/main" id="{1A4436EA-068E-4D96-8271-B58ED6A59DE6}"/>
              </a:ext>
            </a:extLst>
          </p:cNvPr>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B5E9D-5C1D-4C92-8150-35923094FBEB}"/>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A44B876-A246-43FB-9C28-17E8DA310F78}"/>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6" name="Footer Placeholder 5">
            <a:extLst>
              <a:ext uri="{FF2B5EF4-FFF2-40B4-BE49-F238E27FC236}">
                <a16:creationId xmlns:a16="http://schemas.microsoft.com/office/drawing/2014/main" id="{880F20E0-034C-4F4A-9B42-F9C211CF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3909-F32E-4731-A83F-EB1CA4D874D4}"/>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4859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3EE3-8706-40E4-BC4B-4E904DA86E15}"/>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Picture Placeholder 2">
            <a:extLst>
              <a:ext uri="{FF2B5EF4-FFF2-40B4-BE49-F238E27FC236}">
                <a16:creationId xmlns:a16="http://schemas.microsoft.com/office/drawing/2014/main" id="{329626DE-4C0B-47FA-9AD2-7B0FAF98AEA9}"/>
              </a:ext>
            </a:extLst>
          </p:cNvPr>
          <p:cNvSpPr>
            <a:spLocks noGrp="1"/>
          </p:cNvSpPr>
          <p:nvPr>
            <p:ph type="pic" idx="1"/>
          </p:nvPr>
        </p:nvSpPr>
        <p:spPr>
          <a:xfrm>
            <a:off x="7256463" y="1382396"/>
            <a:ext cx="8641080" cy="6823075"/>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a:extLst>
              <a:ext uri="{FF2B5EF4-FFF2-40B4-BE49-F238E27FC236}">
                <a16:creationId xmlns:a16="http://schemas.microsoft.com/office/drawing/2014/main" id="{24D56396-BF6D-417C-AE8A-A024A448D645}"/>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2925A08-BB1D-4573-AD6E-ADB4A064BF7D}"/>
              </a:ext>
            </a:extLst>
          </p:cNvPr>
          <p:cNvSpPr>
            <a:spLocks noGrp="1"/>
          </p:cNvSpPr>
          <p:nvPr>
            <p:ph type="dt" sz="half" idx="10"/>
          </p:nvPr>
        </p:nvSpPr>
        <p:spPr/>
        <p:txBody>
          <a:bodyPr/>
          <a:lstStyle/>
          <a:p>
            <a:fld id="{D59D0DC1-141F-4FEF-9127-1E2C2BA150E4}" type="datetimeFigureOut">
              <a:rPr lang="en-US" smtClean="0"/>
              <a:t>2022-09-20</a:t>
            </a:fld>
            <a:endParaRPr lang="en-US"/>
          </a:p>
        </p:txBody>
      </p:sp>
      <p:sp>
        <p:nvSpPr>
          <p:cNvPr id="6" name="Footer Placeholder 5">
            <a:extLst>
              <a:ext uri="{FF2B5EF4-FFF2-40B4-BE49-F238E27FC236}">
                <a16:creationId xmlns:a16="http://schemas.microsoft.com/office/drawing/2014/main" id="{F52E5690-B834-4038-BDB3-977C09E69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AA0A-AEC5-4202-8266-11FE5AB4AD9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52486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71949-119A-400D-A6FF-16D2712920A2}"/>
              </a:ext>
            </a:extLst>
          </p:cNvPr>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39573-B34B-4598-A787-4392758F20D0}"/>
              </a:ext>
            </a:extLst>
          </p:cNvPr>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16204-6459-4848-89D9-76CF2CBCA9D0}"/>
              </a:ext>
            </a:extLst>
          </p:cNvPr>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59D0DC1-141F-4FEF-9127-1E2C2BA150E4}" type="datetimeFigureOut">
              <a:rPr lang="en-US" smtClean="0"/>
              <a:t>2022-09-20</a:t>
            </a:fld>
            <a:endParaRPr lang="en-US"/>
          </a:p>
        </p:txBody>
      </p:sp>
      <p:sp>
        <p:nvSpPr>
          <p:cNvPr id="5" name="Footer Placeholder 4">
            <a:extLst>
              <a:ext uri="{FF2B5EF4-FFF2-40B4-BE49-F238E27FC236}">
                <a16:creationId xmlns:a16="http://schemas.microsoft.com/office/drawing/2014/main" id="{DF28F1E6-6F53-45B7-8D8D-AFCE4C6F3321}"/>
              </a:ext>
            </a:extLst>
          </p:cNvPr>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11EC9-A990-4A82-9AFC-5F6B627D5395}"/>
              </a:ext>
            </a:extLst>
          </p:cNvPr>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0B0DB5D-5FF1-47FD-A6E5-2E9DD6CEDBA1}" type="slidenum">
              <a:rPr lang="en-US" smtClean="0"/>
              <a:t>‹#›</a:t>
            </a:fld>
            <a:endParaRPr lang="en-US"/>
          </a:p>
        </p:txBody>
      </p:sp>
    </p:spTree>
    <p:extLst>
      <p:ext uri="{BB962C8B-B14F-4D97-AF65-F5344CB8AC3E}">
        <p14:creationId xmlns:p14="http://schemas.microsoft.com/office/powerpoint/2010/main" val="138683687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hyperlink" Target="https://ec.europa.eu/eurostat/web/products-manuals-and-guidelines/-/ks-gq-17-001"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ec.europa.eu/eurostat/web/products-manuals-and-guidelines/-/ks-gq-14-011"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hyperlink" Target="https://ec.europa.eu/eurostat/web/products-manuals-and-guidelines/-/KS-GQ-17-007?inheritRedirect=true&amp;redirect=%2Feurostat%2Fpublications%2Fmanuals-and-guidelin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diagramLayout" Target="../diagrams/layout3.xml"/><Relationship Id="rId7" Type="http://schemas.openxmlformats.org/officeDocument/2006/relationships/image" Target="../media/image24.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205-AFD8-42FA-86F9-85B4273BC34A}"/>
              </a:ext>
            </a:extLst>
          </p:cNvPr>
          <p:cNvSpPr>
            <a:spLocks noGrp="1"/>
          </p:cNvSpPr>
          <p:nvPr>
            <p:ph type="ctrTitle"/>
          </p:nvPr>
        </p:nvSpPr>
        <p:spPr/>
        <p:txBody>
          <a:bodyPr/>
          <a:lstStyle/>
          <a:p>
            <a:r>
              <a:rPr lang="nl-NL" dirty="0"/>
              <a:t>Open slides</a:t>
            </a:r>
            <a:endParaRPr lang="en-US" dirty="0"/>
          </a:p>
        </p:txBody>
      </p:sp>
      <p:sp>
        <p:nvSpPr>
          <p:cNvPr id="3" name="Subtitle 2">
            <a:extLst>
              <a:ext uri="{FF2B5EF4-FFF2-40B4-BE49-F238E27FC236}">
                <a16:creationId xmlns:a16="http://schemas.microsoft.com/office/drawing/2014/main" id="{DBB3D7B0-22CF-41FB-AF84-88051D2966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232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2330743449"/>
              </p:ext>
            </p:extLst>
          </p:nvPr>
        </p:nvGraphicFramePr>
        <p:xfrm>
          <a:off x="879394" y="2378203"/>
          <a:ext cx="15015926" cy="6459724"/>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sz="2400" b="0" i="0" u="none" strike="noStrike" kern="1200" dirty="0">
                        <a:solidFill>
                          <a:schemeClr val="tx1"/>
                        </a:solidFill>
                        <a:effectLst/>
                        <a:latin typeface="Roboto Lt" pitchFamily="2" charset="0"/>
                        <a:ea typeface="Roboto Lt" pitchFamily="2" charset="0"/>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520" b="0" i="0" u="none" strike="noStrike" kern="1200" dirty="0" err="1">
                          <a:solidFill>
                            <a:schemeClr val="tx1"/>
                          </a:solidFill>
                          <a:effectLst/>
                          <a:latin typeface="Roboto Lt" pitchFamily="2" charset="0"/>
                          <a:ea typeface="Roboto Lt" pitchFamily="2" charset="0"/>
                          <a:cs typeface="+mn-cs"/>
                        </a:rPr>
                        <a:t>Buma</a:t>
                      </a:r>
                      <a:r>
                        <a:rPr lang="en-GB" sz="2520" b="0" i="0" u="none" strike="noStrike" kern="1200" dirty="0">
                          <a:solidFill>
                            <a:schemeClr val="tx1"/>
                          </a:solidFill>
                          <a:effectLst/>
                          <a:latin typeface="Roboto Lt" pitchFamily="2" charset="0"/>
                          <a:ea typeface="Roboto Lt" pitchFamily="2" charset="0"/>
                          <a:cs typeface="+mn-cs"/>
                        </a:rPr>
                        <a:t>/</a:t>
                      </a:r>
                      <a:r>
                        <a:rPr lang="en-GB" sz="2520" b="0" i="0" u="none" strike="noStrike" kern="1200" dirty="0" err="1">
                          <a:solidFill>
                            <a:schemeClr val="tx1"/>
                          </a:solidFill>
                          <a:effectLst/>
                          <a:latin typeface="Roboto Lt" pitchFamily="2" charset="0"/>
                          <a:ea typeface="Roboto Lt" pitchFamily="2" charset="0"/>
                          <a:cs typeface="+mn-cs"/>
                        </a:rPr>
                        <a:t>Stemra</a:t>
                      </a:r>
                      <a:r>
                        <a:rPr lang="en-GB" sz="2520" b="0" i="0" u="none" strike="noStrike" kern="1200" dirty="0">
                          <a:solidFill>
                            <a:schemeClr val="tx1"/>
                          </a:solidFill>
                          <a:effectLst/>
                          <a:latin typeface="Roboto Lt" pitchFamily="2" charset="0"/>
                          <a:ea typeface="Roboto Lt" pitchFamily="2" charset="0"/>
                          <a:cs typeface="+mn-cs"/>
                        </a:rPr>
                        <a:t> like copyright management agencies, music export offices, festivals and venues,  University of Amsterdam, </a:t>
                      </a:r>
                      <a:r>
                        <a:rPr lang="en-GB" sz="2520" b="0" i="0" u="none" strike="noStrike" kern="1200" dirty="0" err="1">
                          <a:solidFill>
                            <a:schemeClr val="tx1"/>
                          </a:solidFill>
                          <a:effectLst/>
                          <a:latin typeface="Roboto Lt" pitchFamily="2" charset="0"/>
                          <a:ea typeface="Roboto Lt" pitchFamily="2" charset="0"/>
                          <a:cs typeface="+mn-cs"/>
                        </a:rPr>
                        <a:t>Sant’Anna</a:t>
                      </a:r>
                      <a:r>
                        <a:rPr lang="en-GB" sz="2520" b="0" i="0" u="none" strike="noStrike" kern="1200" dirty="0">
                          <a:solidFill>
                            <a:schemeClr val="tx1"/>
                          </a:solidFill>
                          <a:effectLst/>
                          <a:latin typeface="Roboto Lt" pitchFamily="2" charset="0"/>
                          <a:ea typeface="Roboto Lt" pitchFamily="2" charset="0"/>
                          <a:cs typeface="+mn-cs"/>
                        </a:rPr>
                        <a:t>, Economic University of Bratislava, ministries of culture, grant agencies.</a:t>
                      </a:r>
                      <a:endParaRPr lang="en-GB" sz="240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pPr algn="ctr"/>
                      <a:endParaRPr lang="en-GB"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520" b="0" i="0" u="none" strike="noStrike" kern="1200" dirty="0">
                          <a:solidFill>
                            <a:schemeClr val="tx1"/>
                          </a:solidFill>
                          <a:effectLst/>
                          <a:latin typeface="Roboto Lt" pitchFamily="2" charset="0"/>
                          <a:ea typeface="Roboto Lt" pitchFamily="2" charset="0"/>
                          <a:cs typeface="+mn-cs"/>
                        </a:rPr>
                        <a:t>University of Amsterdam, </a:t>
                      </a:r>
                      <a:r>
                        <a:rPr lang="en-GB" sz="2520" b="0" i="0" u="none" strike="noStrike" kern="1200" dirty="0" err="1">
                          <a:solidFill>
                            <a:schemeClr val="tx1"/>
                          </a:solidFill>
                          <a:effectLst/>
                          <a:latin typeface="Roboto Lt" pitchFamily="2" charset="0"/>
                          <a:ea typeface="Roboto Lt" pitchFamily="2" charset="0"/>
                          <a:cs typeface="+mn-cs"/>
                        </a:rPr>
                        <a:t>Europeana</a:t>
                      </a:r>
                      <a:r>
                        <a:rPr lang="en-GB" sz="2520" b="0" i="0" u="none" strike="noStrike" kern="1200" dirty="0">
                          <a:solidFill>
                            <a:schemeClr val="tx1"/>
                          </a:solidFill>
                          <a:effectLst/>
                          <a:latin typeface="Roboto Lt" pitchFamily="2" charset="0"/>
                          <a:ea typeface="Roboto Lt" pitchFamily="2" charset="0"/>
                          <a:cs typeface="+mn-cs"/>
                        </a:rPr>
                        <a:t>, </a:t>
                      </a:r>
                      <a:r>
                        <a:rPr lang="en-GB" sz="2520" b="0" i="0" u="none" strike="noStrike" kern="1200" dirty="0" err="1">
                          <a:solidFill>
                            <a:schemeClr val="tx1"/>
                          </a:solidFill>
                          <a:effectLst/>
                          <a:latin typeface="Roboto Lt" pitchFamily="2" charset="0"/>
                          <a:ea typeface="Roboto Lt" pitchFamily="2" charset="0"/>
                          <a:cs typeface="+mn-cs"/>
                        </a:rPr>
                        <a:t>Sant’Anna</a:t>
                      </a:r>
                      <a:r>
                        <a:rPr lang="en-GB" sz="2520" b="0" i="0" u="none" strike="noStrike" kern="1200" dirty="0">
                          <a:solidFill>
                            <a:schemeClr val="tx1"/>
                          </a:solidFill>
                          <a:effectLst/>
                          <a:latin typeface="Roboto Lt" pitchFamily="2" charset="0"/>
                          <a:ea typeface="Roboto Lt" pitchFamily="2" charset="0"/>
                          <a:cs typeface="+mn-cs"/>
                        </a:rPr>
                        <a:t>, Hungarian Film Fund,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520" b="0" i="0" u="none" strike="noStrike" kern="1200" dirty="0">
                          <a:solidFill>
                            <a:schemeClr val="tx1"/>
                          </a:solidFill>
                          <a:effectLst/>
                          <a:latin typeface="Roboto Lt" pitchFamily="2" charset="0"/>
                          <a:ea typeface="Roboto Lt" pitchFamily="2" charset="0"/>
                          <a:cs typeface="+mn-cs"/>
                        </a:rPr>
                        <a:t>Connected financial and sustainability reporting: bank consultancies, big four audit companies, large environmental NGOs.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6473347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520" b="0" i="0" u="none" strike="noStrike" kern="1200" dirty="0">
                          <a:solidFill>
                            <a:schemeClr val="tx1"/>
                          </a:solidFill>
                          <a:effectLst/>
                          <a:latin typeface="Roboto Lt" pitchFamily="2" charset="0"/>
                          <a:ea typeface="Roboto Lt" pitchFamily="2" charset="0"/>
                          <a:cs typeface="+mn-cs"/>
                        </a:rPr>
                        <a:t>Antitrust agencies, law firms, economics consultancies working with mergers and other competition related issues.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410495684"/>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Marketing strategy</a:t>
            </a:r>
            <a:endParaRPr lang="en-GB" dirty="0">
              <a:solidFill>
                <a:srgbClr val="00B2F4"/>
              </a:solidFill>
              <a:latin typeface="Roboto Bk" pitchFamily="2" charset="0"/>
              <a:ea typeface="Roboto Bk" pitchFamily="2" charset="0"/>
            </a:endParaRPr>
          </a:p>
        </p:txBody>
      </p:sp>
      <p:pic>
        <p:nvPicPr>
          <p:cNvPr id="13" name="Picture 12" descr="Graphical user interface, text, application, Word&#10;&#10;Description automatically generated">
            <a:extLst>
              <a:ext uri="{FF2B5EF4-FFF2-40B4-BE49-F238E27FC236}">
                <a16:creationId xmlns:a16="http://schemas.microsoft.com/office/drawing/2014/main" id="{C6B55DDF-E318-5365-4F53-1F8D677B0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186" y="4103682"/>
            <a:ext cx="2381825" cy="1368000"/>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3480FAE3-49D9-CEA1-D8FC-C6FA66972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082" y="2513456"/>
            <a:ext cx="2626032" cy="1368000"/>
          </a:xfrm>
          <a:prstGeom prst="rect">
            <a:avLst/>
          </a:prstGeom>
        </p:spPr>
      </p:pic>
      <p:pic>
        <p:nvPicPr>
          <p:cNvPr id="17" name="Picture 16" descr="Graphical user interface, text, application, email&#10;&#10;Description automatically generated">
            <a:extLst>
              <a:ext uri="{FF2B5EF4-FFF2-40B4-BE49-F238E27FC236}">
                <a16:creationId xmlns:a16="http://schemas.microsoft.com/office/drawing/2014/main" id="{8546E108-F1A7-D007-9F43-0C6ABE9B8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462" y="5726322"/>
            <a:ext cx="2487273" cy="1368000"/>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F4D2899A-658C-DCC4-C4B7-4267938810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0275" y="7337108"/>
            <a:ext cx="2409647" cy="1368000"/>
          </a:xfrm>
          <a:prstGeom prst="rect">
            <a:avLst/>
          </a:prstGeom>
        </p:spPr>
      </p:pic>
    </p:spTree>
    <p:extLst>
      <p:ext uri="{BB962C8B-B14F-4D97-AF65-F5344CB8AC3E}">
        <p14:creationId xmlns:p14="http://schemas.microsoft.com/office/powerpoint/2010/main" val="2939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1532457430"/>
              </p:ext>
            </p:extLst>
          </p:nvPr>
        </p:nvGraphicFramePr>
        <p:xfrm>
          <a:off x="716632" y="2241356"/>
          <a:ext cx="15015926" cy="6079684"/>
        </p:xfrm>
        <a:graphic>
          <a:graphicData uri="http://schemas.openxmlformats.org/drawingml/2006/table">
            <a:tbl>
              <a:tblPr firstRow="1" bandRow="1">
                <a:tableStyleId>{5C22544A-7EE6-4342-B048-85BDC9FD1C3A}</a:tableStyleId>
              </a:tblPr>
              <a:tblGrid>
                <a:gridCol w="5846728">
                  <a:extLst>
                    <a:ext uri="{9D8B030D-6E8A-4147-A177-3AD203B41FA5}">
                      <a16:colId xmlns:a16="http://schemas.microsoft.com/office/drawing/2014/main" val="1835877167"/>
                    </a:ext>
                  </a:extLst>
                </a:gridCol>
                <a:gridCol w="9169198">
                  <a:extLst>
                    <a:ext uri="{9D8B030D-6E8A-4147-A177-3AD203B41FA5}">
                      <a16:colId xmlns:a16="http://schemas.microsoft.com/office/drawing/2014/main" val="3604151529"/>
                    </a:ext>
                  </a:extLst>
                </a:gridCol>
              </a:tblGrid>
              <a:tr h="2884119">
                <a:tc>
                  <a:txBody>
                    <a:bodyPr/>
                    <a:lstStyle/>
                    <a:p>
                      <a:pPr algn="ctr"/>
                      <a:endParaRPr lang="en-GB" sz="2400" b="0" i="0" u="none" strike="noStrike" kern="1200" dirty="0">
                        <a:solidFill>
                          <a:schemeClr val="tx1"/>
                        </a:solidFill>
                        <a:effectLst/>
                        <a:latin typeface="Roboto Lt" pitchFamily="2" charset="0"/>
                        <a:ea typeface="Roboto Lt" pitchFamily="2" charset="0"/>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marL="0" algn="l" defTabSz="1280160" rtl="0" eaLnBrk="1" latinLnBrk="0" hangingPunct="1"/>
                      <a:r>
                        <a:rPr lang="en-GB" sz="2800" b="0" i="0" u="none" strike="noStrike" kern="1200" dirty="0">
                          <a:solidFill>
                            <a:schemeClr val="tx1"/>
                          </a:solidFill>
                          <a:effectLst/>
                          <a:latin typeface="Roboto Lt" pitchFamily="2" charset="0"/>
                          <a:ea typeface="Roboto Lt" pitchFamily="2" charset="0"/>
                          <a:cs typeface="+mn-cs"/>
                        </a:rPr>
                        <a:t>The two co-founders, </a:t>
                      </a:r>
                      <a:r>
                        <a:rPr lang="en-GB" sz="2800" b="0" i="0" u="none" strike="noStrike" kern="1200" dirty="0">
                          <a:solidFill>
                            <a:srgbClr val="007CBB"/>
                          </a:solidFill>
                          <a:effectLst/>
                          <a:latin typeface="Roboto Lt" pitchFamily="2" charset="0"/>
                          <a:ea typeface="Roboto Lt" pitchFamily="2" charset="0"/>
                          <a:cs typeface="+mn-cs"/>
                        </a:rPr>
                        <a:t>Daniel Antal, CFA </a:t>
                      </a:r>
                      <a:r>
                        <a:rPr lang="en-GB" sz="2800" b="0" i="0" u="none" strike="noStrike" kern="1200" dirty="0">
                          <a:solidFill>
                            <a:schemeClr val="tx1"/>
                          </a:solidFill>
                          <a:effectLst/>
                          <a:latin typeface="Roboto Lt" pitchFamily="2" charset="0"/>
                          <a:ea typeface="Roboto Lt" pitchFamily="2" charset="0"/>
                          <a:cs typeface="+mn-cs"/>
                        </a:rPr>
                        <a:t>and </a:t>
                      </a:r>
                      <a:r>
                        <a:rPr lang="en-GB" sz="2800" b="0" i="0" u="none" strike="noStrike" kern="1200" dirty="0">
                          <a:solidFill>
                            <a:srgbClr val="007CBB"/>
                          </a:solidFill>
                          <a:effectLst/>
                          <a:latin typeface="Roboto Lt" pitchFamily="2" charset="0"/>
                          <a:ea typeface="Roboto Lt" pitchFamily="2" charset="0"/>
                          <a:cs typeface="+mn-cs"/>
                        </a:rPr>
                        <a:t>An</a:t>
                      </a:r>
                      <a:r>
                        <a:rPr lang="hu-HU" sz="2800" b="0" i="0" u="none" strike="noStrike" kern="1200" dirty="0" err="1">
                          <a:solidFill>
                            <a:srgbClr val="007CBB"/>
                          </a:solidFill>
                          <a:effectLst/>
                          <a:latin typeface="Roboto Lt" pitchFamily="2" charset="0"/>
                          <a:ea typeface="Roboto Lt" pitchFamily="2" charset="0"/>
                          <a:cs typeface="+mn-cs"/>
                        </a:rPr>
                        <a:t>drés</a:t>
                      </a:r>
                      <a:r>
                        <a:rPr lang="hu-HU" sz="2800" b="0" i="0" u="none" strike="noStrike" kern="1200" dirty="0">
                          <a:solidFill>
                            <a:srgbClr val="007CBB"/>
                          </a:solidFill>
                          <a:effectLst/>
                          <a:latin typeface="Roboto Lt" pitchFamily="2" charset="0"/>
                          <a:ea typeface="Roboto Lt" pitchFamily="2" charset="0"/>
                          <a:cs typeface="+mn-cs"/>
                        </a:rPr>
                        <a:t> García </a:t>
                      </a:r>
                      <a:r>
                        <a:rPr lang="hu-HU" sz="2800" b="0" i="0" u="none" strike="noStrike" kern="1200" dirty="0" err="1">
                          <a:solidFill>
                            <a:srgbClr val="007CBB"/>
                          </a:solidFill>
                          <a:effectLst/>
                          <a:latin typeface="Roboto Lt" pitchFamily="2" charset="0"/>
                          <a:ea typeface="Roboto Lt" pitchFamily="2" charset="0"/>
                          <a:cs typeface="+mn-cs"/>
                        </a:rPr>
                        <a:t>Molina</a:t>
                      </a:r>
                      <a:r>
                        <a:rPr lang="hu-HU" sz="2800" b="0" i="0" u="none" strike="noStrike" kern="1200" dirty="0">
                          <a:solidFill>
                            <a:srgbClr val="007CBB"/>
                          </a:solidFill>
                          <a:effectLst/>
                          <a:latin typeface="Roboto Lt" pitchFamily="2" charset="0"/>
                          <a:ea typeface="Roboto Lt" pitchFamily="2" charset="0"/>
                          <a:cs typeface="+mn-cs"/>
                        </a:rPr>
                        <a:t>, PhD</a:t>
                      </a:r>
                      <a:r>
                        <a:rPr lang="hu-HU" sz="2800" b="0" i="0" u="none" strike="noStrike" kern="1200" dirty="0">
                          <a:solidFill>
                            <a:schemeClr val="tx1"/>
                          </a:solidFill>
                          <a:effectLst/>
                          <a:latin typeface="Roboto Lt" pitchFamily="2" charset="0"/>
                          <a:ea typeface="Roboto Lt" pitchFamily="2" charset="0"/>
                          <a:cs typeface="+mn-cs"/>
                        </a:rPr>
                        <a:t>, </a:t>
                      </a:r>
                      <a:r>
                        <a:rPr lang="en-GB" sz="2800" b="0" i="0" u="none" strike="noStrike" kern="1200" dirty="0">
                          <a:solidFill>
                            <a:schemeClr val="tx1"/>
                          </a:solidFill>
                          <a:effectLst/>
                          <a:latin typeface="Roboto Lt" pitchFamily="2" charset="0"/>
                          <a:ea typeface="Roboto Lt" pitchFamily="2" charset="0"/>
                          <a:cs typeface="+mn-cs"/>
                        </a:rPr>
                        <a:t>and the core team manage the ecosystems' development, develop knowledge management, and direct the software development.</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3195565">
                <a:tc>
                  <a:txBody>
                    <a:bodyPr/>
                    <a:lstStyle/>
                    <a:p>
                      <a:pPr algn="ctr"/>
                      <a:endParaRPr lang="en-GB" dirty="0">
                        <a:solidFill>
                          <a:schemeClr val="tx1"/>
                        </a:solidFill>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l" defTabSz="1280160" rtl="0" eaLnBrk="1" latinLnBrk="0" hangingPunct="1"/>
                      <a:r>
                        <a:rPr lang="en-GB" sz="2800" b="0" i="0" u="none" strike="noStrike" kern="1200" dirty="0">
                          <a:solidFill>
                            <a:schemeClr val="tx1"/>
                          </a:solidFill>
                          <a:effectLst/>
                          <a:latin typeface="Roboto Lt" pitchFamily="2" charset="0"/>
                          <a:ea typeface="Roboto Lt" pitchFamily="2" charset="0"/>
                          <a:cs typeface="+mn-cs"/>
                        </a:rPr>
                        <a:t>Each observatory has a broader team of users, data and knowledge curators, and developers. The most developed </a:t>
                      </a:r>
                      <a:r>
                        <a:rPr lang="en-GB" sz="2800" b="0" i="0" u="none" strike="noStrike" kern="1200" dirty="0">
                          <a:solidFill>
                            <a:srgbClr val="007CBB"/>
                          </a:solidFill>
                          <a:effectLst/>
                          <a:latin typeface="Roboto Lt" pitchFamily="2" charset="0"/>
                          <a:ea typeface="Roboto Lt" pitchFamily="2" charset="0"/>
                          <a:cs typeface="+mn-cs"/>
                        </a:rPr>
                        <a:t>Digital Music Observatory </a:t>
                      </a:r>
                      <a:r>
                        <a:rPr lang="en-GB" sz="2800" b="0" i="0" u="none" strike="noStrike" kern="1200" dirty="0">
                          <a:solidFill>
                            <a:schemeClr val="tx1"/>
                          </a:solidFill>
                          <a:effectLst/>
                          <a:latin typeface="Roboto Lt" pitchFamily="2" charset="0"/>
                          <a:ea typeface="Roboto Lt" pitchFamily="2" charset="0"/>
                          <a:cs typeface="+mn-cs"/>
                        </a:rPr>
                        <a:t>has 16 institutional users and a team of about 20 music and data professionals. The newer observatories have a smaller, initial service development and data curatorial team.</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4EC0E4"/>
                </a:solidFill>
                <a:latin typeface="Roboto Bk" pitchFamily="2" charset="0"/>
                <a:ea typeface="Roboto Bk" pitchFamily="2" charset="0"/>
              </a:rPr>
              <a:t>Team</a:t>
            </a:r>
            <a:endParaRPr lang="en-GB" dirty="0">
              <a:solidFill>
                <a:srgbClr val="4EC0E4"/>
              </a:solidFill>
              <a:latin typeface="Roboto Bk" pitchFamily="2" charset="0"/>
              <a:ea typeface="Roboto Bk" pitchFamily="2" charset="0"/>
            </a:endParaRPr>
          </a:p>
        </p:txBody>
      </p:sp>
      <p:pic>
        <p:nvPicPr>
          <p:cNvPr id="7" name="Picture 6" descr="Graphical user interface, application&#10;&#10;Description automatically generated">
            <a:extLst>
              <a:ext uri="{FF2B5EF4-FFF2-40B4-BE49-F238E27FC236}">
                <a16:creationId xmlns:a16="http://schemas.microsoft.com/office/drawing/2014/main" id="{5B084399-3FCF-7DD1-101B-1822C5460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32" y="2196773"/>
            <a:ext cx="5768371" cy="2880000"/>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5A9C1FB-6388-7D1D-790C-6B30BC7A0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61" y="5235723"/>
            <a:ext cx="5755542" cy="2880000"/>
          </a:xfrm>
          <a:prstGeom prst="rect">
            <a:avLst/>
          </a:prstGeom>
        </p:spPr>
      </p:pic>
      <p:graphicFrame>
        <p:nvGraphicFramePr>
          <p:cNvPr id="10" name="Table 9">
            <a:extLst>
              <a:ext uri="{FF2B5EF4-FFF2-40B4-BE49-F238E27FC236}">
                <a16:creationId xmlns:a16="http://schemas.microsoft.com/office/drawing/2014/main" id="{05026E6A-0152-1882-1488-C5F2E12C69CA}"/>
              </a:ext>
            </a:extLst>
          </p:cNvPr>
          <p:cNvGraphicFramePr>
            <a:graphicFrameLocks noGrp="1"/>
          </p:cNvGraphicFramePr>
          <p:nvPr/>
        </p:nvGraphicFramePr>
        <p:xfrm>
          <a:off x="13837920" y="1280160"/>
          <a:ext cx="208280" cy="475488"/>
        </p:xfrm>
        <a:graphic>
          <a:graphicData uri="http://schemas.openxmlformats.org/drawingml/2006/table">
            <a:tbl>
              <a:tblPr/>
              <a:tblGrid>
                <a:gridCol w="208280">
                  <a:extLst>
                    <a:ext uri="{9D8B030D-6E8A-4147-A177-3AD203B41FA5}">
                      <a16:colId xmlns:a16="http://schemas.microsoft.com/office/drawing/2014/main" val="4234268856"/>
                    </a:ext>
                  </a:extLst>
                </a:gridCol>
              </a:tblGrid>
              <a:tr h="0">
                <a:tc>
                  <a:txBody>
                    <a:bodyPr/>
                    <a:lstStyle/>
                    <a:p>
                      <a:endParaRPr lang="en-GB" dirty="0"/>
                    </a:p>
                  </a:txBody>
                  <a:tcPr>
                    <a:lnL>
                      <a:noFill/>
                    </a:lnL>
                    <a:lnR>
                      <a:noFill/>
                    </a:lnR>
                    <a:lnT>
                      <a:noFill/>
                    </a:lnT>
                    <a:lnB>
                      <a:noFill/>
                    </a:lnB>
                  </a:tcPr>
                </a:tc>
                <a:extLst>
                  <a:ext uri="{0D108BD9-81ED-4DB2-BD59-A6C34878D82A}">
                    <a16:rowId xmlns:a16="http://schemas.microsoft.com/office/drawing/2014/main" val="2546712661"/>
                  </a:ext>
                </a:extLst>
              </a:tr>
            </a:tbl>
          </a:graphicData>
        </a:graphic>
      </p:graphicFrame>
    </p:spTree>
    <p:extLst>
      <p:ext uri="{BB962C8B-B14F-4D97-AF65-F5344CB8AC3E}">
        <p14:creationId xmlns:p14="http://schemas.microsoft.com/office/powerpoint/2010/main" val="405391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464135" y="1669123"/>
            <a:ext cx="15812186" cy="1160870"/>
          </a:xfrm>
        </p:spPr>
        <p:txBody>
          <a:bodyPr>
            <a:normAutofit/>
          </a:bodyPr>
          <a:lstStyle/>
          <a:p>
            <a:pPr algn="ctr"/>
            <a:r>
              <a:rPr lang="en-US" dirty="0" err="1">
                <a:latin typeface="Roboto" pitchFamily="2" charset="0"/>
                <a:ea typeface="Roboto" pitchFamily="2" charset="0"/>
              </a:rPr>
              <a:t>Reprex</a:t>
            </a:r>
            <a:r>
              <a:rPr lang="en-US" dirty="0">
                <a:latin typeface="Roboto" pitchFamily="2" charset="0"/>
                <a:ea typeface="Roboto" pitchFamily="2" charset="0"/>
              </a:rPr>
              <a:t>: a modern data observatory</a:t>
            </a:r>
          </a:p>
        </p:txBody>
      </p:sp>
      <p:sp>
        <p:nvSpPr>
          <p:cNvPr id="4" name="Content Placeholder 3">
            <a:extLst>
              <a:ext uri="{FF2B5EF4-FFF2-40B4-BE49-F238E27FC236}">
                <a16:creationId xmlns:a16="http://schemas.microsoft.com/office/drawing/2014/main" id="{1D2619A9-1118-B526-0D96-6A1AD4BA4668}"/>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34244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DDA676-9CBF-F5A6-26D0-EFF6841E611D}"/>
              </a:ext>
            </a:extLst>
          </p:cNvPr>
          <p:cNvSpPr>
            <a:spLocks noGrp="1"/>
          </p:cNvSpPr>
          <p:nvPr>
            <p:ph idx="1"/>
          </p:nvPr>
        </p:nvSpPr>
        <p:spPr>
          <a:xfrm>
            <a:off x="868680" y="544195"/>
            <a:ext cx="14721840" cy="6091873"/>
          </a:xfrm>
        </p:spPr>
        <p:txBody>
          <a:bodyPr/>
          <a:lstStyle/>
          <a:p>
            <a:r>
              <a:rPr lang="nl-NL" dirty="0">
                <a:latin typeface="Roboto Light" panose="020B0604020202020204" pitchFamily="2" charset="0"/>
                <a:ea typeface="Roboto Light" panose="020B0604020202020204" pitchFamily="2" charset="0"/>
              </a:rPr>
              <a:t>There are more than 60 functional, and about 20 already discontinued data observatories, i.e. long-term, usually triangular (business, academic, policy) data collection institutions recognized by the EU, OECD or UNESCO, including the </a:t>
            </a:r>
            <a:r>
              <a:rPr lang="en-GB" dirty="0">
                <a:latin typeface="Roboto Light" panose="020B0604020202020204" pitchFamily="2" charset="0"/>
                <a:ea typeface="Roboto Light" panose="020B0604020202020204" pitchFamily="2" charset="0"/>
              </a:rPr>
              <a:t> European Observatory on Infringements of Intellectual Property Rights  or the European Audiovisual Observatory.</a:t>
            </a:r>
          </a:p>
          <a:p>
            <a:endParaRPr lang="en-GB" dirty="0">
              <a:latin typeface="Roboto Light" panose="020B0604020202020204" pitchFamily="2" charset="0"/>
              <a:ea typeface="Roboto Light" panose="020B0604020202020204" pitchFamily="2" charset="0"/>
            </a:endParaRPr>
          </a:p>
          <a:p>
            <a:endParaRPr lang="en-GB" dirty="0">
              <a:latin typeface="Roboto Light" panose="020B0604020202020204" pitchFamily="2" charset="0"/>
              <a:ea typeface="Roboto Light" panose="020B0604020202020204" pitchFamily="2" charset="0"/>
            </a:endParaRPr>
          </a:p>
        </p:txBody>
      </p:sp>
    </p:spTree>
    <p:extLst>
      <p:ext uri="{BB962C8B-B14F-4D97-AF65-F5344CB8AC3E}">
        <p14:creationId xmlns:p14="http://schemas.microsoft.com/office/powerpoint/2010/main" val="1879238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257160" y="338701"/>
            <a:ext cx="16811640" cy="8922566"/>
          </a:xfrm>
        </p:spPr>
      </p:pic>
      <p:sp>
        <p:nvSpPr>
          <p:cNvPr id="5" name="Rectangle 4">
            <a:extLst>
              <a:ext uri="{FF2B5EF4-FFF2-40B4-BE49-F238E27FC236}">
                <a16:creationId xmlns:a16="http://schemas.microsoft.com/office/drawing/2014/main" id="{84EA188E-8320-0B3A-0969-25BCF2569455}"/>
              </a:ext>
            </a:extLst>
          </p:cNvPr>
          <p:cNvSpPr/>
          <p:nvPr/>
        </p:nvSpPr>
        <p:spPr>
          <a:xfrm>
            <a:off x="2109780" y="2600959"/>
            <a:ext cx="13106400" cy="57743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3200400" y="2998944"/>
            <a:ext cx="12070080" cy="497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nl-NL" sz="40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Reprex aims to create a modern, web 3.0 compatible, open-data driven interpretation of the EU/UNESCO data observatory concept that meets the Principles of Open Scholarly Infrastructure.  Our minimum viable product is the Digital Music Observatory.</a:t>
            </a:r>
            <a:endParaRPr lang="en-GB" sz="40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54099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group of people on a stage&#10;&#10;Description automatically generated">
            <a:extLst>
              <a:ext uri="{FF2B5EF4-FFF2-40B4-BE49-F238E27FC236}">
                <a16:creationId xmlns:a16="http://schemas.microsoft.com/office/drawing/2014/main" id="{E3EAF95E-9DA1-7797-5DC7-3C9C48021E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021" r="-1548" b="8562"/>
          <a:stretch/>
        </p:blipFill>
        <p:spPr>
          <a:xfrm>
            <a:off x="0" y="1225872"/>
            <a:ext cx="17332959" cy="5759805"/>
          </a:xfrm>
        </p:spPr>
      </p:pic>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1" y="7457440"/>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0" y="7185084"/>
            <a:ext cx="16824960"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The Hague</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is the winner of the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World Smart City Award in 2021</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Reprex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aims to connect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Europeana</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PAARD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and other Hague organizations to global knowlege graphs, open science repostitories, innovative SDG web servies and eventually attract the planned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European Music Observatory</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into our beautiful and smart city</a:t>
            </a:r>
            <a:r>
              <a:rPr lang="nl-NL" sz="35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t>
            </a:r>
            <a:endParaRPr lang="en-GB" sz="35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15" name="Picture 14" descr="A group of people on a stage&#10;&#10;Description automatically generated">
            <a:extLst>
              <a:ext uri="{FF2B5EF4-FFF2-40B4-BE49-F238E27FC236}">
                <a16:creationId xmlns:a16="http://schemas.microsoft.com/office/drawing/2014/main" id="{3BFCA9AD-4CBD-85F4-D44C-9131F1833EC8}"/>
              </a:ext>
            </a:extLst>
          </p:cNvPr>
          <p:cNvPicPr>
            <a:picLocks noChangeAspect="1"/>
          </p:cNvPicPr>
          <p:nvPr/>
        </p:nvPicPr>
        <p:blipFill rotWithShape="1">
          <a:blip r:embed="rId2">
            <a:extLst>
              <a:ext uri="{28A0092B-C50C-407E-A947-70E740481C1C}">
                <a14:useLocalDpi xmlns:a14="http://schemas.microsoft.com/office/drawing/2010/main" val="0"/>
              </a:ext>
            </a:extLst>
          </a:blip>
          <a:srcRect r="21113" b="90416"/>
          <a:stretch/>
        </p:blipFill>
        <p:spPr>
          <a:xfrm>
            <a:off x="162170" y="697501"/>
            <a:ext cx="8656710" cy="526407"/>
          </a:xfrm>
          <a:prstGeom prst="rect">
            <a:avLst/>
          </a:prstGeom>
        </p:spPr>
      </p:pic>
    </p:spTree>
    <p:extLst>
      <p:ext uri="{BB962C8B-B14F-4D97-AF65-F5344CB8AC3E}">
        <p14:creationId xmlns:p14="http://schemas.microsoft.com/office/powerpoint/2010/main" val="227835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F910D56C-6025-1136-901F-7A4B7118E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88" y="1937072"/>
            <a:ext cx="7244230" cy="4829488"/>
          </a:xfrm>
          <a:prstGeom prst="rect">
            <a:avLst/>
          </a:prstGeom>
        </p:spPr>
      </p:pic>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61188" y="6759996"/>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61188" y="6867658"/>
            <a:ext cx="16642079"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Reprex’s Listen Local</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promotos best practice of trustworhty AI and policy tool for improving diversity in music. It is features in the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UK Trustworthy Autonomous Systems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and the EU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Horizon Europe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R&amp;D programs, and as a service for creators and cultural heritage CSOs in the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MusicAIRE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Creative Europe program. </a:t>
            </a:r>
            <a:endParaRPr lang="en-GB"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7" name="Content Placeholder 6" descr="Graphical user interface, text, application&#10;&#10;Description automatically generated">
            <a:extLst>
              <a:ext uri="{FF2B5EF4-FFF2-40B4-BE49-F238E27FC236}">
                <a16:creationId xmlns:a16="http://schemas.microsoft.com/office/drawing/2014/main" id="{9B788C4C-EA2E-3305-AA94-A031EB39AB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16429" y="1937072"/>
            <a:ext cx="8853862" cy="4983412"/>
          </a:xfrm>
        </p:spPr>
      </p:pic>
      <p:pic>
        <p:nvPicPr>
          <p:cNvPr id="11" name="Picture 10" descr="Chart, scatter chart&#10;&#10;Description automatically generated">
            <a:extLst>
              <a:ext uri="{FF2B5EF4-FFF2-40B4-BE49-F238E27FC236}">
                <a16:creationId xmlns:a16="http://schemas.microsoft.com/office/drawing/2014/main" id="{1A7142EB-263F-4CC1-A367-64D7F1D45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565" y="3100354"/>
            <a:ext cx="6686005" cy="3761636"/>
          </a:xfrm>
          <a:prstGeom prst="rect">
            <a:avLst/>
          </a:prstGeom>
        </p:spPr>
      </p:pic>
      <p:pic>
        <p:nvPicPr>
          <p:cNvPr id="16" name="Picture 15" descr="Text&#10;&#10;Description automatically generated">
            <a:extLst>
              <a:ext uri="{FF2B5EF4-FFF2-40B4-BE49-F238E27FC236}">
                <a16:creationId xmlns:a16="http://schemas.microsoft.com/office/drawing/2014/main" id="{759CE6D0-B134-81CA-848C-8881776D4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2051" y="2253683"/>
            <a:ext cx="6025904" cy="4018524"/>
          </a:xfrm>
          <a:prstGeom prst="rect">
            <a:avLst/>
          </a:prstGeom>
        </p:spPr>
      </p:pic>
      <p:sp>
        <p:nvSpPr>
          <p:cNvPr id="19" name="TextBox 18">
            <a:extLst>
              <a:ext uri="{FF2B5EF4-FFF2-40B4-BE49-F238E27FC236}">
                <a16:creationId xmlns:a16="http://schemas.microsoft.com/office/drawing/2014/main" id="{44B678EA-E2FE-9264-994D-3BBF72261A02}"/>
              </a:ext>
            </a:extLst>
          </p:cNvPr>
          <p:cNvSpPr txBox="1"/>
          <p:nvPr/>
        </p:nvSpPr>
        <p:spPr>
          <a:xfrm>
            <a:off x="426720" y="1056640"/>
            <a:ext cx="15984110" cy="646331"/>
          </a:xfrm>
          <a:prstGeom prst="rect">
            <a:avLst/>
          </a:prstGeom>
          <a:noFill/>
        </p:spPr>
        <p:txBody>
          <a:bodyPr wrap="square" rtlCol="0">
            <a:spAutoFit/>
          </a:bodyPr>
          <a:lstStyle/>
          <a:p>
            <a:r>
              <a:rPr lang="nl-NL" sz="3600" dirty="0">
                <a:latin typeface="Roboto Bk" pitchFamily="2" charset="0"/>
                <a:ea typeface="Roboto Bk" pitchFamily="2" charset="0"/>
              </a:rPr>
              <a:t>Listen Local </a:t>
            </a:r>
            <a:r>
              <a:rPr lang="nl-NL" sz="3600" dirty="0">
                <a:latin typeface="Roboto Light" panose="02000000000000000000" pitchFamily="2" charset="0"/>
                <a:ea typeface="Roboto Light" panose="02000000000000000000" pitchFamily="2" charset="0"/>
              </a:rPr>
              <a:t>make regional music repertoires globally visible and avoid biases </a:t>
            </a:r>
            <a:endParaRPr lang="en-GB" sz="3600" dirty="0">
              <a:latin typeface="Roboto Bk" pitchFamily="2" charset="0"/>
              <a:ea typeface="Roboto Bk" pitchFamily="2" charset="0"/>
            </a:endParaRPr>
          </a:p>
        </p:txBody>
      </p:sp>
    </p:spTree>
    <p:extLst>
      <p:ext uri="{BB962C8B-B14F-4D97-AF65-F5344CB8AC3E}">
        <p14:creationId xmlns:p14="http://schemas.microsoft.com/office/powerpoint/2010/main" val="1162157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61188" y="6759996"/>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61188" y="6867658"/>
            <a:ext cx="16642079"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The CCSI Data Observatory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is a currently unfunded project element of </a:t>
            </a: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RECRECO,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a joint project with IViR, Europeana, and other organizations that did not get funding. Many elements of this project can be created with synergies of the already funded MusicAIRE and OpenMusE projects</a:t>
            </a:r>
            <a:endParaRPr lang="en-GB"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pic>
        <p:nvPicPr>
          <p:cNvPr id="16" name="Picture 15" descr="Text&#10;&#10;Description automatically generated">
            <a:extLst>
              <a:ext uri="{FF2B5EF4-FFF2-40B4-BE49-F238E27FC236}">
                <a16:creationId xmlns:a16="http://schemas.microsoft.com/office/drawing/2014/main" id="{759CE6D0-B134-81CA-848C-8881776D4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2051" y="2253683"/>
            <a:ext cx="6025904" cy="4018524"/>
          </a:xfrm>
          <a:prstGeom prst="rect">
            <a:avLst/>
          </a:prstGeom>
        </p:spPr>
      </p:pic>
      <p:sp>
        <p:nvSpPr>
          <p:cNvPr id="19" name="TextBox 18">
            <a:extLst>
              <a:ext uri="{FF2B5EF4-FFF2-40B4-BE49-F238E27FC236}">
                <a16:creationId xmlns:a16="http://schemas.microsoft.com/office/drawing/2014/main" id="{44B678EA-E2FE-9264-994D-3BBF72261A02}"/>
              </a:ext>
            </a:extLst>
          </p:cNvPr>
          <p:cNvSpPr txBox="1"/>
          <p:nvPr/>
        </p:nvSpPr>
        <p:spPr>
          <a:xfrm>
            <a:off x="426720" y="1056640"/>
            <a:ext cx="15984110" cy="646331"/>
          </a:xfrm>
          <a:prstGeom prst="rect">
            <a:avLst/>
          </a:prstGeom>
          <a:noFill/>
        </p:spPr>
        <p:txBody>
          <a:bodyPr wrap="square" rtlCol="0">
            <a:spAutoFit/>
          </a:bodyPr>
          <a:lstStyle/>
          <a:p>
            <a:r>
              <a:rPr lang="nl-NL" sz="3600" dirty="0">
                <a:latin typeface="Roboto Bk" pitchFamily="2" charset="0"/>
                <a:ea typeface="Roboto Bk" pitchFamily="2" charset="0"/>
              </a:rPr>
              <a:t>CCSI </a:t>
            </a:r>
            <a:r>
              <a:rPr lang="nl-NL" sz="3600" dirty="0">
                <a:latin typeface="Roboto Light" panose="02000000000000000000" pitchFamily="2" charset="0"/>
                <a:ea typeface="Roboto Light" panose="02000000000000000000" pitchFamily="2" charset="0"/>
              </a:rPr>
              <a:t>is an unfunded project originating in RECREO</a:t>
            </a:r>
            <a:endParaRPr lang="en-GB" sz="3600" dirty="0">
              <a:latin typeface="Roboto Bk" pitchFamily="2" charset="0"/>
              <a:ea typeface="Roboto Bk" pitchFamily="2" charset="0"/>
            </a:endParaRPr>
          </a:p>
        </p:txBody>
      </p:sp>
      <p:pic>
        <p:nvPicPr>
          <p:cNvPr id="8" name="Content Placeholder 7">
            <a:extLst>
              <a:ext uri="{FF2B5EF4-FFF2-40B4-BE49-F238E27FC236}">
                <a16:creationId xmlns:a16="http://schemas.microsoft.com/office/drawing/2014/main" id="{7A7EAB40-08EA-1014-66A5-A760641B63D1}"/>
              </a:ext>
            </a:extLst>
          </p:cNvPr>
          <p:cNvPicPr>
            <a:picLocks noGrp="1" noChangeAspect="1"/>
          </p:cNvPicPr>
          <p:nvPr>
            <p:ph idx="1"/>
          </p:nvPr>
        </p:nvPicPr>
        <p:blipFill rotWithShape="1">
          <a:blip r:embed="rId3"/>
          <a:srcRect t="13417" r="1799" b="8522"/>
          <a:stretch/>
        </p:blipFill>
        <p:spPr>
          <a:xfrm>
            <a:off x="739883" y="1810633"/>
            <a:ext cx="10639317" cy="4754881"/>
          </a:xfrm>
        </p:spPr>
      </p:pic>
    </p:spTree>
    <p:extLst>
      <p:ext uri="{BB962C8B-B14F-4D97-AF65-F5344CB8AC3E}">
        <p14:creationId xmlns:p14="http://schemas.microsoft.com/office/powerpoint/2010/main" val="234425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EA188E-8320-0B3A-0969-25BCF2569455}"/>
              </a:ext>
            </a:extLst>
          </p:cNvPr>
          <p:cNvSpPr/>
          <p:nvPr/>
        </p:nvSpPr>
        <p:spPr>
          <a:xfrm>
            <a:off x="0" y="7457440"/>
            <a:ext cx="17068800" cy="917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8DBE680-D52D-7198-74C5-4C8F34488811}"/>
              </a:ext>
            </a:extLst>
          </p:cNvPr>
          <p:cNvSpPr/>
          <p:nvPr/>
        </p:nvSpPr>
        <p:spPr>
          <a:xfrm>
            <a:off x="61188" y="6759996"/>
            <a:ext cx="17068800" cy="216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8053E00-03A2-6E3A-410E-50ECCA0164F8}"/>
              </a:ext>
            </a:extLst>
          </p:cNvPr>
          <p:cNvSpPr/>
          <p:nvPr/>
        </p:nvSpPr>
        <p:spPr>
          <a:xfrm>
            <a:off x="-61188" y="6867658"/>
            <a:ext cx="16642079" cy="195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07000"/>
              </a:lnSpc>
              <a:spcAft>
                <a:spcPts val="800"/>
              </a:spcAft>
            </a:pPr>
            <a:r>
              <a:rPr lang="nl-NL" sz="2800" b="1"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The Green Deal Data Observatory </a:t>
            </a:r>
            <a:r>
              <a:rPr lang="nl-NL"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rPr>
              <a:t> is our new data ecosystem that is mainly focusing on environmental and social impact analysis. We have developed an EEIO application from our economic impact analysis software designed for the Slovak music and the Hungarian film industry. </a:t>
            </a:r>
            <a:endParaRPr lang="en-GB" sz="2800" dirty="0">
              <a:solidFill>
                <a:schemeClr val="tx1"/>
              </a:solidFill>
              <a:effectLst/>
              <a:latin typeface="Roboto Light" panose="02000000000000000000" pitchFamily="2" charset="0"/>
              <a:ea typeface="Roboto Light" panose="02000000000000000000" pitchFamily="2" charset="0"/>
              <a:cs typeface="Times New Roman" panose="02020603050405020304" pitchFamily="18" charset="0"/>
            </a:endParaRPr>
          </a:p>
        </p:txBody>
      </p:sp>
      <p:sp>
        <p:nvSpPr>
          <p:cNvPr id="19" name="TextBox 18">
            <a:extLst>
              <a:ext uri="{FF2B5EF4-FFF2-40B4-BE49-F238E27FC236}">
                <a16:creationId xmlns:a16="http://schemas.microsoft.com/office/drawing/2014/main" id="{44B678EA-E2FE-9264-994D-3BBF72261A02}"/>
              </a:ext>
            </a:extLst>
          </p:cNvPr>
          <p:cNvSpPr txBox="1"/>
          <p:nvPr/>
        </p:nvSpPr>
        <p:spPr>
          <a:xfrm>
            <a:off x="426720" y="1056640"/>
            <a:ext cx="15984110" cy="646331"/>
          </a:xfrm>
          <a:prstGeom prst="rect">
            <a:avLst/>
          </a:prstGeom>
          <a:noFill/>
        </p:spPr>
        <p:txBody>
          <a:bodyPr wrap="square" rtlCol="0">
            <a:spAutoFit/>
          </a:bodyPr>
          <a:lstStyle/>
          <a:p>
            <a:r>
              <a:rPr lang="nl-NL" sz="3600" dirty="0">
                <a:latin typeface="Roboto Light" panose="02000000000000000000" pitchFamily="2" charset="0"/>
                <a:ea typeface="Roboto Light" panose="02000000000000000000" pitchFamily="2" charset="0"/>
              </a:rPr>
              <a:t>The</a:t>
            </a:r>
            <a:r>
              <a:rPr lang="nl-NL" sz="3600" dirty="0">
                <a:latin typeface="Roboto Bk" pitchFamily="2" charset="0"/>
                <a:ea typeface="Roboto Bk" pitchFamily="2" charset="0"/>
              </a:rPr>
              <a:t> Green Deal Data Observatory </a:t>
            </a:r>
            <a:r>
              <a:rPr lang="nl-NL" sz="3600" dirty="0">
                <a:latin typeface="Roboto Light" panose="02000000000000000000" pitchFamily="2" charset="0"/>
                <a:ea typeface="Roboto Light" panose="02000000000000000000" pitchFamily="2" charset="0"/>
              </a:rPr>
              <a:t>can add ecological context to Europeana </a:t>
            </a:r>
            <a:endParaRPr lang="en-GB" sz="3600" dirty="0">
              <a:latin typeface="Roboto Bk" pitchFamily="2" charset="0"/>
              <a:ea typeface="Roboto Bk" pitchFamily="2" charset="0"/>
            </a:endParaRPr>
          </a:p>
        </p:txBody>
      </p:sp>
      <p:pic>
        <p:nvPicPr>
          <p:cNvPr id="12" name="Picture 11" descr="Graphical user interface&#10;&#10;Description automatically generated">
            <a:extLst>
              <a:ext uri="{FF2B5EF4-FFF2-40B4-BE49-F238E27FC236}">
                <a16:creationId xmlns:a16="http://schemas.microsoft.com/office/drawing/2014/main" id="{68C3D52B-EE6E-6B01-1C69-8EDA1969B42D}"/>
              </a:ext>
            </a:extLst>
          </p:cNvPr>
          <p:cNvPicPr>
            <a:picLocks noChangeAspect="1"/>
          </p:cNvPicPr>
          <p:nvPr/>
        </p:nvPicPr>
        <p:blipFill rotWithShape="1">
          <a:blip r:embed="rId2">
            <a:extLst>
              <a:ext uri="{28A0092B-C50C-407E-A947-70E740481C1C}">
                <a14:useLocalDpi xmlns:a14="http://schemas.microsoft.com/office/drawing/2010/main" val="0"/>
              </a:ext>
            </a:extLst>
          </a:blip>
          <a:srcRect b="52326"/>
          <a:stretch/>
        </p:blipFill>
        <p:spPr>
          <a:xfrm>
            <a:off x="506115" y="1702971"/>
            <a:ext cx="14631772" cy="3925669"/>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1D27E1A8-4D07-354D-6EFD-233137A847D1}"/>
              </a:ext>
            </a:extLst>
          </p:cNvPr>
          <p:cNvPicPr>
            <a:picLocks noChangeAspect="1"/>
          </p:cNvPicPr>
          <p:nvPr/>
        </p:nvPicPr>
        <p:blipFill rotWithShape="1">
          <a:blip r:embed="rId3">
            <a:extLst>
              <a:ext uri="{28A0092B-C50C-407E-A947-70E740481C1C}">
                <a14:useLocalDpi xmlns:a14="http://schemas.microsoft.com/office/drawing/2010/main" val="0"/>
              </a:ext>
            </a:extLst>
          </a:blip>
          <a:srcRect l="-1331" t="-51002" r="1331" b="51002"/>
          <a:stretch/>
        </p:blipFill>
        <p:spPr>
          <a:xfrm>
            <a:off x="1930912" y="-1020071"/>
            <a:ext cx="10828867" cy="6091238"/>
          </a:xfrm>
          <a:prstGeom prst="rect">
            <a:avLst/>
          </a:prstGeom>
        </p:spPr>
      </p:pic>
      <p:pic>
        <p:nvPicPr>
          <p:cNvPr id="23" name="Picture 22">
            <a:extLst>
              <a:ext uri="{FF2B5EF4-FFF2-40B4-BE49-F238E27FC236}">
                <a16:creationId xmlns:a16="http://schemas.microsoft.com/office/drawing/2014/main" id="{E48DA1F6-EB51-423F-CB09-6F677F294769}"/>
              </a:ext>
            </a:extLst>
          </p:cNvPr>
          <p:cNvPicPr>
            <a:picLocks noChangeAspect="1"/>
          </p:cNvPicPr>
          <p:nvPr/>
        </p:nvPicPr>
        <p:blipFill rotWithShape="1">
          <a:blip r:embed="rId4"/>
          <a:srcRect l="13299" t="22200" r="22982" b="12516"/>
          <a:stretch/>
        </p:blipFill>
        <p:spPr>
          <a:xfrm>
            <a:off x="8672853" y="1689483"/>
            <a:ext cx="8290560" cy="4775622"/>
          </a:xfrm>
          <a:prstGeom prst="rect">
            <a:avLst/>
          </a:prstGeom>
        </p:spPr>
      </p:pic>
      <p:pic>
        <p:nvPicPr>
          <p:cNvPr id="18" name="Picture 17" descr="Graphical user interface, application, website&#10;&#10;Description automatically generated">
            <a:extLst>
              <a:ext uri="{FF2B5EF4-FFF2-40B4-BE49-F238E27FC236}">
                <a16:creationId xmlns:a16="http://schemas.microsoft.com/office/drawing/2014/main" id="{628B5FD6-5102-C867-A050-F5E13DED42DE}"/>
              </a:ext>
            </a:extLst>
          </p:cNvPr>
          <p:cNvPicPr>
            <a:picLocks noChangeAspect="1"/>
          </p:cNvPicPr>
          <p:nvPr/>
        </p:nvPicPr>
        <p:blipFill rotWithShape="1">
          <a:blip r:embed="rId5">
            <a:extLst>
              <a:ext uri="{28A0092B-C50C-407E-A947-70E740481C1C}">
                <a14:useLocalDpi xmlns:a14="http://schemas.microsoft.com/office/drawing/2010/main" val="0"/>
              </a:ext>
            </a:extLst>
          </a:blip>
          <a:srcRect b="57347"/>
          <a:stretch/>
        </p:blipFill>
        <p:spPr>
          <a:xfrm>
            <a:off x="4466405" y="2146021"/>
            <a:ext cx="7907024" cy="4721637"/>
          </a:xfrm>
          <a:prstGeom prst="rect">
            <a:avLst/>
          </a:prstGeom>
        </p:spPr>
      </p:pic>
    </p:spTree>
    <p:extLst>
      <p:ext uri="{BB962C8B-B14F-4D97-AF65-F5344CB8AC3E}">
        <p14:creationId xmlns:p14="http://schemas.microsoft.com/office/powerpoint/2010/main" val="184721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E404-EA0D-0AEB-54C7-7EA25B2E9FF3}"/>
              </a:ext>
            </a:extLst>
          </p:cNvPr>
          <p:cNvSpPr>
            <a:spLocks noGrp="1"/>
          </p:cNvSpPr>
          <p:nvPr>
            <p:ph type="title"/>
          </p:nvPr>
        </p:nvSpPr>
        <p:spPr/>
        <p:txBody>
          <a:bodyPr/>
          <a:lstStyle/>
          <a:p>
            <a:r>
              <a:rPr lang="en-US" dirty="0" err="1">
                <a:latin typeface="Roboto" pitchFamily="2" charset="0"/>
                <a:ea typeface="Roboto" pitchFamily="2" charset="0"/>
              </a:rPr>
              <a:t>Reprex</a:t>
            </a:r>
            <a:r>
              <a:rPr lang="en-US" dirty="0">
                <a:latin typeface="Roboto" pitchFamily="2" charset="0"/>
                <a:ea typeface="Roboto" pitchFamily="2" charset="0"/>
              </a:rPr>
              <a:t>: a modern data observatory</a:t>
            </a:r>
            <a:endParaRPr lang="en-GB" dirty="0"/>
          </a:p>
        </p:txBody>
      </p:sp>
      <p:sp>
        <p:nvSpPr>
          <p:cNvPr id="3" name="Content Placeholder 2">
            <a:extLst>
              <a:ext uri="{FF2B5EF4-FFF2-40B4-BE49-F238E27FC236}">
                <a16:creationId xmlns:a16="http://schemas.microsoft.com/office/drawing/2014/main" id="{36DDA676-9CBF-F5A6-26D0-EFF6841E611D}"/>
              </a:ext>
            </a:extLst>
          </p:cNvPr>
          <p:cNvSpPr>
            <a:spLocks noGrp="1"/>
          </p:cNvSpPr>
          <p:nvPr>
            <p:ph idx="1"/>
          </p:nvPr>
        </p:nvSpPr>
        <p:spPr/>
        <p:txBody>
          <a:bodyPr/>
          <a:lstStyle/>
          <a:p>
            <a:r>
              <a:rPr lang="nl-NL" dirty="0">
                <a:latin typeface="Roboto Light" panose="020B0604020202020204" pitchFamily="2" charset="0"/>
                <a:ea typeface="Roboto Light" panose="020B0604020202020204" pitchFamily="2" charset="0"/>
              </a:rPr>
              <a:t>Develop our data observatories as Open Scholarly Infrastructure </a:t>
            </a:r>
          </a:p>
          <a:p>
            <a:r>
              <a:rPr lang="nl-NL" dirty="0">
                <a:latin typeface="Roboto Light" panose="020B0604020202020204" pitchFamily="2" charset="0"/>
                <a:ea typeface="Roboto Light" panose="020B0604020202020204" pitchFamily="2" charset="0"/>
              </a:rPr>
              <a:t>Place our Digital Music Observatory, Cultural and Creative Sectors Industries Data Observatory, and Green Deal Data Observatory on knowledge graphs of Europeana, Wikidata, and various national libraries.</a:t>
            </a:r>
          </a:p>
          <a:p>
            <a:r>
              <a:rPr lang="nl-NL" dirty="0">
                <a:latin typeface="Roboto Light" panose="020B0604020202020204" pitchFamily="2" charset="0"/>
                <a:ea typeface="Roboto Light" panose="020B0604020202020204" pitchFamily="2" charset="0"/>
              </a:rPr>
              <a:t>Achieve EU/UNESCO/OECD recognition for our lively, self-governing, triangular policy-science-business data ecosystems as data observatories.</a:t>
            </a:r>
          </a:p>
          <a:p>
            <a:r>
              <a:rPr lang="nl-NL" dirty="0">
                <a:latin typeface="Roboto Light" panose="020B0604020202020204" pitchFamily="2" charset="0"/>
                <a:ea typeface="Roboto Light" panose="020B0604020202020204" pitchFamily="2" charset="0"/>
              </a:rPr>
              <a:t>Harmonize research artefacts with open repositories such as Zenodo and Figshare.</a:t>
            </a:r>
            <a:endParaRPr lang="en-GB" dirty="0">
              <a:latin typeface="Roboto Light" panose="020B0604020202020204" pitchFamily="2" charset="0"/>
              <a:ea typeface="Roboto Light" panose="020B0604020202020204" pitchFamily="2" charset="0"/>
            </a:endParaRPr>
          </a:p>
        </p:txBody>
      </p:sp>
    </p:spTree>
    <p:extLst>
      <p:ext uri="{BB962C8B-B14F-4D97-AF65-F5344CB8AC3E}">
        <p14:creationId xmlns:p14="http://schemas.microsoft.com/office/powerpoint/2010/main" val="263052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err="1">
                <a:latin typeface="Roboto" pitchFamily="2" charset="0"/>
                <a:ea typeface="Roboto" pitchFamily="2" charset="0"/>
              </a:rPr>
              <a:t>Reprex</a:t>
            </a:r>
            <a:r>
              <a:rPr lang="en-US" dirty="0">
                <a:latin typeface="Roboto" pitchFamily="2" charset="0"/>
                <a:ea typeface="Roboto" pitchFamily="2" charset="0"/>
              </a:rPr>
              <a:t>: a modern data observatory</a:t>
            </a:r>
          </a:p>
        </p:txBody>
      </p:sp>
      <p:sp>
        <p:nvSpPr>
          <p:cNvPr id="4" name="Content Placeholder 3">
            <a:extLst>
              <a:ext uri="{FF2B5EF4-FFF2-40B4-BE49-F238E27FC236}">
                <a16:creationId xmlns:a16="http://schemas.microsoft.com/office/drawing/2014/main" id="{E8E77359-3034-B715-D2AF-D142F747CFB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67844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E404-EA0D-0AEB-54C7-7EA25B2E9FF3}"/>
              </a:ext>
            </a:extLst>
          </p:cNvPr>
          <p:cNvSpPr>
            <a:spLocks noGrp="1"/>
          </p:cNvSpPr>
          <p:nvPr>
            <p:ph type="title"/>
          </p:nvPr>
        </p:nvSpPr>
        <p:spPr/>
        <p:txBody>
          <a:bodyPr/>
          <a:lstStyle/>
          <a:p>
            <a:r>
              <a:rPr lang="en-US">
                <a:latin typeface="Roboto" pitchFamily="2" charset="0"/>
                <a:ea typeface="Roboto" pitchFamily="2" charset="0"/>
              </a:rPr>
              <a:t>Impact City</a:t>
            </a:r>
            <a:endParaRPr lang="en-GB" dirty="0"/>
          </a:p>
        </p:txBody>
      </p:sp>
      <p:sp>
        <p:nvSpPr>
          <p:cNvPr id="3" name="Content Placeholder 2">
            <a:extLst>
              <a:ext uri="{FF2B5EF4-FFF2-40B4-BE49-F238E27FC236}">
                <a16:creationId xmlns:a16="http://schemas.microsoft.com/office/drawing/2014/main" id="{36DDA676-9CBF-F5A6-26D0-EFF6841E611D}"/>
              </a:ext>
            </a:extLst>
          </p:cNvPr>
          <p:cNvSpPr>
            <a:spLocks noGrp="1"/>
          </p:cNvSpPr>
          <p:nvPr>
            <p:ph idx="1"/>
          </p:nvPr>
        </p:nvSpPr>
        <p:spPr/>
        <p:txBody>
          <a:bodyPr/>
          <a:lstStyle/>
          <a:p>
            <a:r>
              <a:rPr lang="nl-NL" dirty="0">
                <a:latin typeface="Roboto Light" panose="020B0604020202020204" pitchFamily="2" charset="0"/>
                <a:ea typeface="Roboto Light" panose="020B0604020202020204" pitchFamily="2" charset="0"/>
              </a:rPr>
              <a:t>Develop our data observatories as Open Scholarly Infrastructure </a:t>
            </a:r>
          </a:p>
          <a:p>
            <a:r>
              <a:rPr lang="nl-NL" dirty="0">
                <a:latin typeface="Roboto Light" panose="020B0604020202020204" pitchFamily="2" charset="0"/>
                <a:ea typeface="Roboto Light" panose="020B0604020202020204" pitchFamily="2" charset="0"/>
              </a:rPr>
              <a:t>Place our Digital Music Observatory, Cultural and Creative Sectors Industries Data Observatory, and Green Deal Data Observatory on knowledge graphs of Europeana, Wikidata, and various national libraries.</a:t>
            </a:r>
          </a:p>
          <a:p>
            <a:r>
              <a:rPr lang="nl-NL" dirty="0">
                <a:latin typeface="Roboto Light" panose="020B0604020202020204" pitchFamily="2" charset="0"/>
                <a:ea typeface="Roboto Light" panose="020B0604020202020204" pitchFamily="2" charset="0"/>
              </a:rPr>
              <a:t>Achieve EU/UNESCO/OECD recognition for our lively, self-governing, triangular policy-science-business data ecosystems as data observatories.</a:t>
            </a:r>
          </a:p>
          <a:p>
            <a:r>
              <a:rPr lang="nl-NL" dirty="0">
                <a:latin typeface="Roboto Light" panose="020B0604020202020204" pitchFamily="2" charset="0"/>
                <a:ea typeface="Roboto Light" panose="020B0604020202020204" pitchFamily="2" charset="0"/>
              </a:rPr>
              <a:t>Harmonize research artefacts with open repositories such as Zenodo and Figshare.</a:t>
            </a:r>
            <a:endParaRPr lang="en-GB" dirty="0">
              <a:latin typeface="Roboto Light" panose="020B0604020202020204" pitchFamily="2" charset="0"/>
              <a:ea typeface="Roboto Light" panose="020B0604020202020204" pitchFamily="2" charset="0"/>
            </a:endParaRPr>
          </a:p>
        </p:txBody>
      </p:sp>
    </p:spTree>
    <p:extLst>
      <p:ext uri="{BB962C8B-B14F-4D97-AF65-F5344CB8AC3E}">
        <p14:creationId xmlns:p14="http://schemas.microsoft.com/office/powerpoint/2010/main" val="2330958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FFC000"/>
          </a:solidFill>
          <a:ln>
            <a:solidFill>
              <a:srgbClr val="FFC000"/>
            </a:solidFill>
          </a:ln>
        </p:spPr>
        <p:txBody>
          <a:bodyPr/>
          <a:lstStyle/>
          <a:p>
            <a:pPr algn="ctr"/>
            <a:r>
              <a:rPr lang="nl-NL" dirty="0">
                <a:solidFill>
                  <a:schemeClr val="bg1">
                    <a:lumMod val="95000"/>
                  </a:schemeClr>
                </a:solidFill>
                <a:latin typeface="Roboto" pitchFamily="2" charset="0"/>
                <a:ea typeface="Roboto" pitchFamily="2" charset="0"/>
              </a:rPr>
              <a:t>Observatory specific</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250908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961982"/>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Data is exponentially more valuable in integration than in isolation; unfortunately, open data is very difficult to join with other data. Open data almost never conforms to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and documentation to be usable. These are very costly operations, but we believe they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884308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Why is open data not trusted? </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314437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Trusted?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sp>
        <p:nvSpPr>
          <p:cNvPr id="12" name="Rectangle 11">
            <a:extLst>
              <a:ext uri="{FF2B5EF4-FFF2-40B4-BE49-F238E27FC236}">
                <a16:creationId xmlns:a16="http://schemas.microsoft.com/office/drawing/2014/main" id="{80FB9F6E-FC02-4943-9A4B-A51A9A2ECE77}"/>
              </a:ext>
            </a:extLst>
          </p:cNvPr>
          <p:cNvSpPr/>
          <p:nvPr/>
        </p:nvSpPr>
        <p:spPr>
          <a:xfrm>
            <a:off x="471806" y="5639086"/>
            <a:ext cx="15812186" cy="3962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F6BF438-3FB9-3C42-9ACE-7D8FB64A2EF0}"/>
              </a:ext>
            </a:extLst>
          </p:cNvPr>
          <p:cNvSpPr txBox="1"/>
          <p:nvPr/>
        </p:nvSpPr>
        <p:spPr>
          <a:xfrm>
            <a:off x="618225" y="5912426"/>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Data is most valuable when it can be linked with other data; unfortunately, open data is very difficult to join with other data. Open data almost never conforms to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and documentation to be usable. These are very costly operations, but we believe they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spTree>
    <p:extLst>
      <p:ext uri="{BB962C8B-B14F-4D97-AF65-F5344CB8AC3E}">
        <p14:creationId xmlns:p14="http://schemas.microsoft.com/office/powerpoint/2010/main" val="1519098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Trusted?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464205"/>
            <a:ext cx="15331491" cy="8136995"/>
          </a:xfrm>
        </p:spPr>
      </p:pic>
      <p:sp>
        <p:nvSpPr>
          <p:cNvPr id="3" name="Rectangle 2">
            <a:extLst>
              <a:ext uri="{FF2B5EF4-FFF2-40B4-BE49-F238E27FC236}">
                <a16:creationId xmlns:a16="http://schemas.microsoft.com/office/drawing/2014/main" id="{0AF0CE53-21B2-4F51-B784-42B4538F685F}"/>
              </a:ext>
            </a:extLst>
          </p:cNvPr>
          <p:cNvSpPr/>
          <p:nvPr/>
        </p:nvSpPr>
        <p:spPr>
          <a:xfrm>
            <a:off x="784808" y="1464205"/>
            <a:ext cx="15331491" cy="4115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7" y="1722112"/>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Open data is released after primary governmental, scientific, or corporate use. It is not processed and organized to meet the needs of new users.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data is poorly documented. Primary users do not have an incentive to hire a data scientist or statistician to provide important metadata for the information: it needs to be reverse engineered to figure out important aspects of the data.</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EU, OECD, and UN bodies (co-)finance more than 60 permanent data collection points, so called ‘</a:t>
            </a:r>
            <a:r>
              <a:rPr lang="en-US" sz="2400" b="1" dirty="0">
                <a:latin typeface="Roboto" pitchFamily="2" charset="0"/>
                <a:ea typeface="Roboto" pitchFamily="2" charset="0"/>
              </a:rPr>
              <a:t>observatories</a:t>
            </a:r>
            <a:r>
              <a:rPr lang="en-US" sz="2400" dirty="0">
                <a:latin typeface="Roboto" pitchFamily="2" charset="0"/>
                <a:ea typeface="Roboto" pitchFamily="2" charset="0"/>
              </a:rPr>
              <a:t>’  or ‘</a:t>
            </a:r>
            <a:r>
              <a:rPr lang="en-US" sz="2400" b="1" dirty="0">
                <a:latin typeface="Roboto" pitchFamily="2" charset="0"/>
                <a:ea typeface="Roboto" pitchFamily="2" charset="0"/>
              </a:rPr>
              <a:t>data observatories’</a:t>
            </a:r>
            <a:r>
              <a:rPr lang="en-US" sz="2400" dirty="0">
                <a:latin typeface="Roboto" pitchFamily="2" charset="0"/>
                <a:ea typeface="Roboto" pitchFamily="2" charset="0"/>
              </a:rPr>
              <a:t>.  Our market research found they almost never use any form of open data. We believe that this is a wasted opportunity to spend millions of euros on each data observatory’s collection program when billions worth of open data (at historical cost) is not even considered as a source.</a:t>
            </a:r>
          </a:p>
        </p:txBody>
      </p:sp>
    </p:spTree>
    <p:extLst>
      <p:ext uri="{BB962C8B-B14F-4D97-AF65-F5344CB8AC3E}">
        <p14:creationId xmlns:p14="http://schemas.microsoft.com/office/powerpoint/2010/main" val="129817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How can we build up the missing trust?</a:t>
            </a:r>
            <a:endParaRPr lang="en-US" dirty="0">
              <a:latin typeface="Roboto" pitchFamily="2" charset="0"/>
              <a:ea typeface="Roboto" pitchFamily="2" charset="0"/>
            </a:endParaRPr>
          </a:p>
        </p:txBody>
      </p:sp>
    </p:spTree>
    <p:extLst>
      <p:ext uri="{BB962C8B-B14F-4D97-AF65-F5344CB8AC3E}">
        <p14:creationId xmlns:p14="http://schemas.microsoft.com/office/powerpoint/2010/main" val="2455943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4158-7140-41FB-A2A5-1E8052010278}"/>
              </a:ext>
            </a:extLst>
          </p:cNvPr>
          <p:cNvSpPr>
            <a:spLocks noGrp="1"/>
          </p:cNvSpPr>
          <p:nvPr>
            <p:ph type="title"/>
          </p:nvPr>
        </p:nvSpPr>
        <p:spPr>
          <a:xfrm>
            <a:off x="1173480" y="0"/>
            <a:ext cx="14721840" cy="1855788"/>
          </a:xfrm>
        </p:spPr>
        <p:txBody>
          <a:bodyPr/>
          <a:lstStyle/>
          <a:p>
            <a:r>
              <a:rPr lang="en-US" dirty="0"/>
              <a:t>OSINT &amp; Open-Source Market Research</a:t>
            </a:r>
          </a:p>
        </p:txBody>
      </p:sp>
      <p:pic>
        <p:nvPicPr>
          <p:cNvPr id="5" name="Content Placeholder 4" descr="Graphical user interface, application&#10;&#10;Description automatically generated">
            <a:extLst>
              <a:ext uri="{FF2B5EF4-FFF2-40B4-BE49-F238E27FC236}">
                <a16:creationId xmlns:a16="http://schemas.microsoft.com/office/drawing/2014/main" id="{C56A30F6-CEFA-44DB-BAED-192131851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895" y="1582429"/>
            <a:ext cx="11202451" cy="4261277"/>
          </a:xfrm>
        </p:spPr>
      </p:pic>
      <p:pic>
        <p:nvPicPr>
          <p:cNvPr id="8" name="Picture 7">
            <a:extLst>
              <a:ext uri="{FF2B5EF4-FFF2-40B4-BE49-F238E27FC236}">
                <a16:creationId xmlns:a16="http://schemas.microsoft.com/office/drawing/2014/main" id="{04686ACB-4B10-46C5-AEBB-416CC116A451}"/>
              </a:ext>
            </a:extLst>
          </p:cNvPr>
          <p:cNvPicPr>
            <a:picLocks noChangeAspect="1"/>
          </p:cNvPicPr>
          <p:nvPr/>
        </p:nvPicPr>
        <p:blipFill rotWithShape="1">
          <a:blip r:embed="rId3"/>
          <a:srcRect l="12082" t="10673" r="11329" b="4598"/>
          <a:stretch/>
        </p:blipFill>
        <p:spPr>
          <a:xfrm>
            <a:off x="7290521" y="3143506"/>
            <a:ext cx="10170819" cy="6329125"/>
          </a:xfrm>
          <a:prstGeom prst="rect">
            <a:avLst/>
          </a:prstGeom>
        </p:spPr>
      </p:pic>
      <p:pic>
        <p:nvPicPr>
          <p:cNvPr id="4" name="Picture 3" descr="Text&#10;&#10;Description automatically generated">
            <a:extLst>
              <a:ext uri="{FF2B5EF4-FFF2-40B4-BE49-F238E27FC236}">
                <a16:creationId xmlns:a16="http://schemas.microsoft.com/office/drawing/2014/main" id="{3C83C4F1-FB77-460B-BA10-F169E5D1B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4" y="1582429"/>
            <a:ext cx="2809540" cy="426127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86DEE7C1-3DDF-4A76-873B-38549A714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958" y="6164951"/>
            <a:ext cx="4221108" cy="2986434"/>
          </a:xfrm>
          <a:prstGeom prst="rect">
            <a:avLst/>
          </a:prstGeom>
        </p:spPr>
      </p:pic>
      <p:sp>
        <p:nvSpPr>
          <p:cNvPr id="9" name="Arrow: Curved Right 8">
            <a:extLst>
              <a:ext uri="{FF2B5EF4-FFF2-40B4-BE49-F238E27FC236}">
                <a16:creationId xmlns:a16="http://schemas.microsoft.com/office/drawing/2014/main" id="{B9F52B62-8CCC-448B-A0A9-0FCBCF7B8062}"/>
              </a:ext>
            </a:extLst>
          </p:cNvPr>
          <p:cNvSpPr/>
          <p:nvPr/>
        </p:nvSpPr>
        <p:spPr>
          <a:xfrm rot="20673856">
            <a:off x="4102196" y="6108700"/>
            <a:ext cx="1410576" cy="22899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E84F7AE5-1A8A-49A1-ABDD-31F6D7584F9F}"/>
              </a:ext>
            </a:extLst>
          </p:cNvPr>
          <p:cNvSpPr/>
          <p:nvPr/>
        </p:nvSpPr>
        <p:spPr>
          <a:xfrm>
            <a:off x="5627077" y="2426677"/>
            <a:ext cx="11441723" cy="1855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507F99-61AF-4483-819F-A47F81CB3655}"/>
              </a:ext>
            </a:extLst>
          </p:cNvPr>
          <p:cNvSpPr txBox="1"/>
          <p:nvPr/>
        </p:nvSpPr>
        <p:spPr>
          <a:xfrm>
            <a:off x="5783089" y="2653387"/>
            <a:ext cx="11285711" cy="1200329"/>
          </a:xfrm>
          <a:prstGeom prst="rect">
            <a:avLst/>
          </a:prstGeom>
          <a:solidFill>
            <a:schemeClr val="bg1"/>
          </a:solidFill>
        </p:spPr>
        <p:txBody>
          <a:bodyPr wrap="square" rtlCol="0">
            <a:spAutoFit/>
          </a:bodyPr>
          <a:lstStyle/>
          <a:p>
            <a:pPr>
              <a:spcAft>
                <a:spcPts val="600"/>
              </a:spcAft>
            </a:pPr>
            <a:r>
              <a:rPr lang="en-US" sz="2400" dirty="0">
                <a:latin typeface="Roboto" pitchFamily="2" charset="0"/>
                <a:ea typeface="Roboto" pitchFamily="2" charset="0"/>
              </a:rPr>
              <a:t>We do what </a:t>
            </a:r>
            <a:r>
              <a:rPr lang="en-US" sz="2400" b="1" dirty="0" err="1">
                <a:latin typeface="Roboto" pitchFamily="2" charset="0"/>
                <a:ea typeface="Roboto" pitchFamily="2" charset="0"/>
              </a:rPr>
              <a:t>bellingcat</a:t>
            </a:r>
            <a:r>
              <a:rPr lang="en-US" sz="2400" dirty="0">
                <a:latin typeface="Roboto" pitchFamily="2" charset="0"/>
                <a:ea typeface="Roboto" pitchFamily="2" charset="0"/>
              </a:rPr>
              <a:t> does with open-source intelligence in journalism: programmatically sift through vast mountains of open data and try to select and verify those that meet high business, scientific, or policy evidence standards. </a:t>
            </a:r>
          </a:p>
        </p:txBody>
      </p:sp>
    </p:spTree>
    <p:extLst>
      <p:ext uri="{BB962C8B-B14F-4D97-AF65-F5344CB8AC3E}">
        <p14:creationId xmlns:p14="http://schemas.microsoft.com/office/powerpoint/2010/main" val="3121283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EBEE84-A6D2-46A3-944B-9A7E8B63E49D}"/>
              </a:ext>
            </a:extLst>
          </p:cNvPr>
          <p:cNvGrpSpPr/>
          <p:nvPr/>
        </p:nvGrpSpPr>
        <p:grpSpPr>
          <a:xfrm>
            <a:off x="246185" y="0"/>
            <a:ext cx="16356623" cy="8191500"/>
            <a:chOff x="246185" y="0"/>
            <a:chExt cx="16356623" cy="8191500"/>
          </a:xfrm>
        </p:grpSpPr>
        <p:graphicFrame>
          <p:nvGraphicFramePr>
            <p:cNvPr id="7" name="Diagram 6">
              <a:extLst>
                <a:ext uri="{FF2B5EF4-FFF2-40B4-BE49-F238E27FC236}">
                  <a16:creationId xmlns:a16="http://schemas.microsoft.com/office/drawing/2014/main" id="{C286F972-86F5-4956-80F6-25F0A7A0F5C1}"/>
                </a:ext>
              </a:extLst>
            </p:cNvPr>
            <p:cNvGraphicFramePr/>
            <p:nvPr>
              <p:extLst>
                <p:ext uri="{D42A27DB-BD31-4B8C-83A1-F6EECF244321}">
                  <p14:modId xmlns:p14="http://schemas.microsoft.com/office/powerpoint/2010/main" val="3860284244"/>
                </p:ext>
              </p:extLst>
            </p:nvPr>
          </p:nvGraphicFramePr>
          <p:xfrm>
            <a:off x="246185" y="0"/>
            <a:ext cx="7877908" cy="819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BAD3592-6A84-488A-B116-FA68EEFE220A}"/>
                </a:ext>
              </a:extLst>
            </p:cNvPr>
            <p:cNvGraphicFramePr/>
            <p:nvPr>
              <p:extLst>
                <p:ext uri="{D42A27DB-BD31-4B8C-83A1-F6EECF244321}">
                  <p14:modId xmlns:p14="http://schemas.microsoft.com/office/powerpoint/2010/main" val="3497965198"/>
                </p:ext>
              </p:extLst>
            </p:nvPr>
          </p:nvGraphicFramePr>
          <p:xfrm>
            <a:off x="8724900" y="0"/>
            <a:ext cx="7877908" cy="8191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14" name="TextBox 13">
            <a:extLst>
              <a:ext uri="{FF2B5EF4-FFF2-40B4-BE49-F238E27FC236}">
                <a16:creationId xmlns:a16="http://schemas.microsoft.com/office/drawing/2014/main" id="{AF4FA1EC-E19D-4B42-9FEB-85515D91DADE}"/>
              </a:ext>
            </a:extLst>
          </p:cNvPr>
          <p:cNvSpPr txBox="1"/>
          <p:nvPr/>
        </p:nvSpPr>
        <p:spPr>
          <a:xfrm>
            <a:off x="1295400" y="8032930"/>
            <a:ext cx="14859000" cy="1754326"/>
          </a:xfrm>
          <a:prstGeom prst="rect">
            <a:avLst/>
          </a:prstGeom>
          <a:noFill/>
        </p:spPr>
        <p:txBody>
          <a:bodyPr wrap="square" rtlCol="0">
            <a:spAutoFit/>
          </a:bodyPr>
          <a:lstStyle/>
          <a:p>
            <a:r>
              <a:rPr lang="nl-NL" dirty="0">
                <a:latin typeface="Roboto" pitchFamily="2" charset="0"/>
                <a:ea typeface="Roboto" pitchFamily="2" charset="0"/>
              </a:rPr>
              <a:t>We aim to increase the quality of existing open governmental indicators, such as Eurostat products, and to design new indicators that are at least on the quality level of Eurostat’s products. Our quality assurance follows the following methodology.</a:t>
            </a:r>
          </a:p>
          <a:p>
            <a:r>
              <a:rPr lang="nl-NL" dirty="0">
                <a:latin typeface="Roboto" pitchFamily="2" charset="0"/>
                <a:ea typeface="Roboto" pitchFamily="2" charset="0"/>
              </a:rPr>
              <a:t>1.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1: Indicator typologies and terminologies - 2014 edition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2"/>
              </a:rPr>
              <a:t>pdf</a:t>
            </a:r>
            <a:r>
              <a:rPr lang="en-US" i="0" dirty="0">
                <a:solidFill>
                  <a:srgbClr val="555555"/>
                </a:solidFill>
                <a:effectLst/>
                <a:latin typeface="Roboto" pitchFamily="2" charset="0"/>
                <a:ea typeface="Roboto" pitchFamily="2" charset="0"/>
              </a:rPr>
              <a:t>)</a:t>
            </a:r>
            <a:endParaRPr lang="nl-NL" dirty="0">
              <a:latin typeface="Roboto" pitchFamily="2" charset="0"/>
              <a:ea typeface="Roboto" pitchFamily="2" charset="0"/>
            </a:endParaRPr>
          </a:p>
          <a:p>
            <a:r>
              <a:rPr lang="nl-NL" dirty="0">
                <a:latin typeface="Roboto" pitchFamily="2" charset="0"/>
                <a:ea typeface="Roboto" pitchFamily="2" charset="0"/>
              </a:rPr>
              <a:t>2.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2: Communicating through indicators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3"/>
              </a:rPr>
              <a:t>pdf</a:t>
            </a:r>
            <a:r>
              <a:rPr lang="en-US" i="0" dirty="0">
                <a:solidFill>
                  <a:srgbClr val="555555"/>
                </a:solidFill>
                <a:effectLst/>
                <a:latin typeface="Roboto" pitchFamily="2" charset="0"/>
                <a:ea typeface="Roboto" pitchFamily="2" charset="0"/>
              </a:rPr>
              <a:t>) </a:t>
            </a:r>
            <a:br>
              <a:rPr lang="nl-NL" dirty="0">
                <a:latin typeface="Roboto" pitchFamily="2" charset="0"/>
                <a:ea typeface="Roboto" pitchFamily="2" charset="0"/>
              </a:rPr>
            </a:br>
            <a:r>
              <a:rPr lang="nl-NL" dirty="0">
                <a:latin typeface="Roboto" pitchFamily="2" charset="0"/>
                <a:ea typeface="Roboto" pitchFamily="2" charset="0"/>
              </a:rPr>
              <a:t>3.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3: Relevance for policy making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4"/>
              </a:rPr>
              <a:t>pdf</a:t>
            </a:r>
            <a:r>
              <a:rPr lang="en-US" i="0" dirty="0">
                <a:solidFill>
                  <a:srgbClr val="555555"/>
                </a:solidFill>
                <a:effectLst/>
                <a:latin typeface="Roboto" pitchFamily="2" charset="0"/>
                <a:ea typeface="Roboto" pitchFamily="2" charset="0"/>
              </a:rPr>
              <a:t>) </a:t>
            </a:r>
          </a:p>
          <a:p>
            <a:endParaRPr lang="en-US" dirty="0"/>
          </a:p>
        </p:txBody>
      </p:sp>
    </p:spTree>
    <p:extLst>
      <p:ext uri="{BB962C8B-B14F-4D97-AF65-F5344CB8AC3E}">
        <p14:creationId xmlns:p14="http://schemas.microsoft.com/office/powerpoint/2010/main" val="247038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2"/>
          </a:solidFill>
        </p:spPr>
        <p:txBody>
          <a:bodyPr/>
          <a:lstStyle/>
          <a:p>
            <a:pPr algn="ctr"/>
            <a:r>
              <a:rPr lang="nl-NL" dirty="0">
                <a:solidFill>
                  <a:schemeClr val="bg1"/>
                </a:solidFill>
                <a:latin typeface="Roboto" pitchFamily="2" charset="0"/>
                <a:ea typeface="Roboto" pitchFamily="2" charset="0"/>
              </a:rPr>
              <a:t>What is our technology?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9481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normAutofit/>
          </a:bodyPr>
          <a:lstStyle/>
          <a:p>
            <a:pPr algn="ctr"/>
            <a:r>
              <a:rPr lang="en-US" sz="8800" dirty="0">
                <a:solidFill>
                  <a:srgbClr val="00B2F4"/>
                </a:solidFill>
                <a:latin typeface="Roboto Bk" pitchFamily="2" charset="0"/>
                <a:ea typeface="Roboto Bk" pitchFamily="2" charset="0"/>
              </a:rPr>
              <a:t>Big data creates inequalities</a:t>
            </a:r>
            <a:endParaRPr lang="en-GB" sz="8800" dirty="0">
              <a:solidFill>
                <a:srgbClr val="00B2F4"/>
              </a:solidFill>
              <a:latin typeface="Roboto Bk" pitchFamily="2" charset="0"/>
              <a:ea typeface="Roboto Bk" pitchFamily="2" charset="0"/>
            </a:endParaRPr>
          </a:p>
        </p:txBody>
      </p:sp>
      <p:sp>
        <p:nvSpPr>
          <p:cNvPr id="5" name="TextBox 4">
            <a:extLst>
              <a:ext uri="{FF2B5EF4-FFF2-40B4-BE49-F238E27FC236}">
                <a16:creationId xmlns:a16="http://schemas.microsoft.com/office/drawing/2014/main" id="{FD13939A-ECBA-725C-8AFB-74CAC64963F4}"/>
              </a:ext>
            </a:extLst>
          </p:cNvPr>
          <p:cNvSpPr txBox="1"/>
          <p:nvPr/>
        </p:nvSpPr>
        <p:spPr>
          <a:xfrm>
            <a:off x="1173480" y="2948335"/>
            <a:ext cx="14833046" cy="5447645"/>
          </a:xfrm>
          <a:prstGeom prst="rect">
            <a:avLst/>
          </a:prstGeom>
          <a:noFill/>
        </p:spPr>
        <p:txBody>
          <a:bodyPr wrap="square" rtlCol="0">
            <a:spAutoFit/>
          </a:bodyPr>
          <a:lstStyle/>
          <a:p>
            <a:pPr algn="ctr" rtl="0">
              <a:spcBef>
                <a:spcPts val="0"/>
              </a:spcBef>
              <a:spcAft>
                <a:spcPts val="0"/>
              </a:spcAft>
            </a:pPr>
            <a:r>
              <a:rPr lang="en-GB" sz="6000" b="0" i="0" u="none" strike="noStrike" dirty="0">
                <a:solidFill>
                  <a:srgbClr val="000000"/>
                </a:solidFill>
                <a:effectLst/>
                <a:latin typeface="Roboto Lt" pitchFamily="2" charset="0"/>
                <a:ea typeface="Roboto Lt" pitchFamily="2" charset="0"/>
              </a:rPr>
              <a:t>Only the largest corporations, best-endowed universities, and rich governments can afford data collection and processing capacities that are large enough to harness the advantages of AI.</a:t>
            </a:r>
            <a:endParaRPr lang="en-GB" sz="6000" b="0" dirty="0">
              <a:effectLst/>
              <a:latin typeface="Roboto Lt" pitchFamily="2" charset="0"/>
              <a:ea typeface="Roboto Lt" pitchFamily="2" charset="0"/>
            </a:endParaRPr>
          </a:p>
          <a:p>
            <a:br>
              <a:rPr lang="en-GB" sz="2400" dirty="0"/>
            </a:br>
            <a:endParaRPr lang="en-GB" sz="2400" dirty="0">
              <a:latin typeface="Roboto Lt" pitchFamily="2" charset="0"/>
              <a:ea typeface="Roboto Lt" pitchFamily="2" charset="0"/>
            </a:endParaRPr>
          </a:p>
        </p:txBody>
      </p:sp>
    </p:spTree>
    <p:extLst>
      <p:ext uri="{BB962C8B-B14F-4D97-AF65-F5344CB8AC3E}">
        <p14:creationId xmlns:p14="http://schemas.microsoft.com/office/powerpoint/2010/main" val="3394297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0" y="104483"/>
            <a:ext cx="16377921" cy="1160870"/>
          </a:xfrm>
        </p:spPr>
        <p:txBody>
          <a:bodyPr>
            <a:normAutofit fontScale="90000"/>
          </a:bodyPr>
          <a:lstStyle/>
          <a:p>
            <a:r>
              <a:rPr lang="nl-NL" dirty="0"/>
              <a:t>Technology – panning out gold from muddy open sources</a:t>
            </a:r>
            <a:endParaRPr lang="en-US" dirty="0"/>
          </a:p>
        </p:txBody>
      </p:sp>
      <p:graphicFrame>
        <p:nvGraphicFramePr>
          <p:cNvPr id="4" name="Content Placeholder 3">
            <a:extLst>
              <a:ext uri="{FF2B5EF4-FFF2-40B4-BE49-F238E27FC236}">
                <a16:creationId xmlns:a16="http://schemas.microsoft.com/office/drawing/2014/main" id="{173F530D-A8FB-45A9-8C30-9D9211489537}"/>
              </a:ext>
            </a:extLst>
          </p:cNvPr>
          <p:cNvGraphicFramePr>
            <a:graphicFrameLocks noGrp="1"/>
          </p:cNvGraphicFramePr>
          <p:nvPr>
            <p:ph idx="1"/>
            <p:extLst>
              <p:ext uri="{D42A27DB-BD31-4B8C-83A1-F6EECF244321}">
                <p14:modId xmlns:p14="http://schemas.microsoft.com/office/powerpoint/2010/main" val="2468966617"/>
              </p:ext>
            </p:extLst>
          </p:nvPr>
        </p:nvGraphicFramePr>
        <p:xfrm>
          <a:off x="1136061" y="3509962"/>
          <a:ext cx="14722475" cy="609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rass, outdoor, person, cooking&#10;&#10;Description automatically generated">
            <a:extLst>
              <a:ext uri="{FF2B5EF4-FFF2-40B4-BE49-F238E27FC236}">
                <a16:creationId xmlns:a16="http://schemas.microsoft.com/office/drawing/2014/main" id="{3668A968-CDFB-4125-A7EA-500D5EEBC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075" y="1242076"/>
            <a:ext cx="4301323" cy="3225992"/>
          </a:xfrm>
          <a:prstGeom prst="rect">
            <a:avLst/>
          </a:prstGeom>
        </p:spPr>
      </p:pic>
      <p:pic>
        <p:nvPicPr>
          <p:cNvPr id="8" name="Picture 7" descr="A picture containing person, person, preparing, cooking&#10;&#10;Description automatically generated">
            <a:extLst>
              <a:ext uri="{FF2B5EF4-FFF2-40B4-BE49-F238E27FC236}">
                <a16:creationId xmlns:a16="http://schemas.microsoft.com/office/drawing/2014/main" id="{84BE21B3-DF34-4E8E-9CD9-ED663EFA85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94" y="1220877"/>
            <a:ext cx="4328995" cy="3268391"/>
          </a:xfrm>
          <a:prstGeom prst="rect">
            <a:avLst/>
          </a:prstGeom>
        </p:spPr>
      </p:pic>
      <p:pic>
        <p:nvPicPr>
          <p:cNvPr id="10" name="Picture 9" descr="A picture containing tree, outdoor, ground, blue&#10;&#10;Description automatically generated">
            <a:extLst>
              <a:ext uri="{FF2B5EF4-FFF2-40B4-BE49-F238E27FC236}">
                <a16:creationId xmlns:a16="http://schemas.microsoft.com/office/drawing/2014/main" id="{612DDF56-75D3-41D1-AC5D-E8E9D329C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565" y="1265353"/>
            <a:ext cx="4480606" cy="3202715"/>
          </a:xfrm>
          <a:prstGeom prst="rect">
            <a:avLst/>
          </a:prstGeom>
        </p:spPr>
      </p:pic>
      <p:sp>
        <p:nvSpPr>
          <p:cNvPr id="11" name="TextBox 10">
            <a:extLst>
              <a:ext uri="{FF2B5EF4-FFF2-40B4-BE49-F238E27FC236}">
                <a16:creationId xmlns:a16="http://schemas.microsoft.com/office/drawing/2014/main" id="{E1C22CFA-6075-4B85-BDA9-FF992752462B}"/>
              </a:ext>
            </a:extLst>
          </p:cNvPr>
          <p:cNvSpPr txBox="1"/>
          <p:nvPr/>
        </p:nvSpPr>
        <p:spPr>
          <a:xfrm>
            <a:off x="708304" y="8589990"/>
            <a:ext cx="14906867" cy="707886"/>
          </a:xfrm>
          <a:prstGeom prst="rect">
            <a:avLst/>
          </a:prstGeom>
          <a:noFill/>
        </p:spPr>
        <p:txBody>
          <a:bodyPr wrap="square" rtlCol="0">
            <a:spAutoFit/>
          </a:bodyPr>
          <a:lstStyle/>
          <a:p>
            <a:r>
              <a:rPr lang="en-US" sz="2000" dirty="0">
                <a:latin typeface="Roboto" pitchFamily="2" charset="0"/>
                <a:ea typeface="Roboto" pitchFamily="2" charset="0"/>
              </a:rPr>
              <a:t>Our </a:t>
            </a:r>
            <a:r>
              <a:rPr lang="en-US" sz="2000" dirty="0" err="1">
                <a:latin typeface="Roboto" pitchFamily="2" charset="0"/>
                <a:ea typeface="Roboto" pitchFamily="2" charset="0"/>
              </a:rPr>
              <a:t>retroharmonize</a:t>
            </a:r>
            <a:r>
              <a:rPr lang="en-US" sz="2000" dirty="0">
                <a:latin typeface="Roboto" pitchFamily="2" charset="0"/>
                <a:ea typeface="Roboto" pitchFamily="2" charset="0"/>
              </a:rPr>
              <a:t>, regions, and </a:t>
            </a:r>
            <a:r>
              <a:rPr lang="en-US" sz="2000" dirty="0" err="1">
                <a:latin typeface="Roboto" pitchFamily="2" charset="0"/>
                <a:ea typeface="Roboto" pitchFamily="2" charset="0"/>
              </a:rPr>
              <a:t>iotables</a:t>
            </a:r>
            <a:r>
              <a:rPr lang="en-US" sz="2000" dirty="0">
                <a:latin typeface="Roboto" pitchFamily="2" charset="0"/>
                <a:ea typeface="Roboto" pitchFamily="2" charset="0"/>
              </a:rPr>
              <a:t> software packages each have about 1000-2000 specialist users worldwide.</a:t>
            </a:r>
          </a:p>
          <a:p>
            <a:r>
              <a:rPr lang="en-US" sz="2000" dirty="0">
                <a:latin typeface="Roboto" pitchFamily="2" charset="0"/>
                <a:ea typeface="Roboto" pitchFamily="2" charset="0"/>
              </a:rPr>
              <a:t>The users are potential collaborators to pan out more open data and potential clients to produce high-quality research products.</a:t>
            </a:r>
          </a:p>
        </p:txBody>
      </p:sp>
    </p:spTree>
    <p:extLst>
      <p:ext uri="{BB962C8B-B14F-4D97-AF65-F5344CB8AC3E}">
        <p14:creationId xmlns:p14="http://schemas.microsoft.com/office/powerpoint/2010/main" val="2828464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rOpenGov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creating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68596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Kasia curated list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creating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4086469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Ante Survey Harmonization</a:t>
            </a:r>
            <a:endParaRPr lang="en-US" dirty="0"/>
          </a:p>
        </p:txBody>
      </p:sp>
      <p:pic>
        <p:nvPicPr>
          <p:cNvPr id="13" name="Picture 12" descr="A picture containing calendar&#10;&#10;Description automatically generated">
            <a:extLst>
              <a:ext uri="{FF2B5EF4-FFF2-40B4-BE49-F238E27FC236}">
                <a16:creationId xmlns:a16="http://schemas.microsoft.com/office/drawing/2014/main" id="{14CEEEF6-3BA5-4DA6-9B16-F0BCEFC7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1491996"/>
            <a:ext cx="10171676" cy="7626604"/>
          </a:xfrm>
          <a:prstGeom prst="rect">
            <a:avLst/>
          </a:prstGeom>
        </p:spPr>
      </p:pic>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368401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Systematic Sampling of Big Data</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639062" y="4191000"/>
            <a:ext cx="4865076" cy="2862322"/>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Many researchers know how to query the Spotify or YouTube API, but how to do it in a representative and reproducible manner?</a:t>
            </a:r>
          </a:p>
          <a:p>
            <a:pPr marL="285750" indent="-285750">
              <a:buFontTx/>
              <a:buChar char="-"/>
            </a:pPr>
            <a:endParaRPr lang="en-US" sz="2400" dirty="0">
              <a:latin typeface="Roboto" pitchFamily="2" charset="0"/>
              <a:ea typeface="Roboto" pitchFamily="2" charset="0"/>
            </a:endParaRPr>
          </a:p>
          <a:p>
            <a:pPr marL="285750" indent="-285750">
              <a:buFontTx/>
              <a:buChar char="-"/>
            </a:pPr>
            <a:endParaRPr lang="en-US" dirty="0"/>
          </a:p>
          <a:p>
            <a:pPr marL="285750" indent="-285750">
              <a:buFontTx/>
              <a:buChar char="-"/>
            </a:pPr>
            <a:endParaRPr lang="en-US" dirty="0"/>
          </a:p>
        </p:txBody>
      </p:sp>
      <p:pic>
        <p:nvPicPr>
          <p:cNvPr id="4" name="Picture 3" descr="Graphical user interface, chart&#10;&#10;Description automatically generated">
            <a:extLst>
              <a:ext uri="{FF2B5EF4-FFF2-40B4-BE49-F238E27FC236}">
                <a16:creationId xmlns:a16="http://schemas.microsoft.com/office/drawing/2014/main" id="{0FCA1833-78B1-4C38-B4D6-205EF1B6D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2015622"/>
            <a:ext cx="10685827" cy="6010777"/>
          </a:xfrm>
          <a:prstGeom prst="rect">
            <a:avLst/>
          </a:prstGeom>
        </p:spPr>
      </p:pic>
      <p:sp>
        <p:nvSpPr>
          <p:cNvPr id="5" name="TextBox 4">
            <a:extLst>
              <a:ext uri="{FF2B5EF4-FFF2-40B4-BE49-F238E27FC236}">
                <a16:creationId xmlns:a16="http://schemas.microsoft.com/office/drawing/2014/main" id="{AD0D1076-4105-4384-B0C8-ACA8CAED5FB1}"/>
              </a:ext>
            </a:extLst>
          </p:cNvPr>
          <p:cNvSpPr txBox="1"/>
          <p:nvPr/>
        </p:nvSpPr>
        <p:spPr>
          <a:xfrm>
            <a:off x="1245894" y="7053322"/>
            <a:ext cx="10294815" cy="261610"/>
          </a:xfrm>
          <a:prstGeom prst="rect">
            <a:avLst/>
          </a:prstGeom>
          <a:noFill/>
        </p:spPr>
        <p:txBody>
          <a:bodyPr wrap="square" rtlCol="0">
            <a:spAutoFit/>
          </a:bodyPr>
          <a:lstStyle/>
          <a:p>
            <a:r>
              <a:rPr lang="en-US" sz="1050" dirty="0">
                <a:latin typeface="Roboto" pitchFamily="2" charset="0"/>
                <a:ea typeface="Roboto" pitchFamily="2" charset="0"/>
              </a:rPr>
              <a:t>The income of a typical song in 20 countries, 2015-2019, monthly values.</a:t>
            </a:r>
            <a:endParaRPr lang="en-US" sz="900" dirty="0"/>
          </a:p>
        </p:txBody>
      </p:sp>
    </p:spTree>
    <p:extLst>
      <p:ext uri="{BB962C8B-B14F-4D97-AF65-F5344CB8AC3E}">
        <p14:creationId xmlns:p14="http://schemas.microsoft.com/office/powerpoint/2010/main" val="3999529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Post Survey Harmonization</a:t>
            </a:r>
            <a:endParaRPr lang="en-US" dirty="0"/>
          </a:p>
        </p:txBody>
      </p:sp>
      <p:pic>
        <p:nvPicPr>
          <p:cNvPr id="15" name="Picture 14" descr="A picture containing table&#10;&#10;Description automatically generated">
            <a:extLst>
              <a:ext uri="{FF2B5EF4-FFF2-40B4-BE49-F238E27FC236}">
                <a16:creationId xmlns:a16="http://schemas.microsoft.com/office/drawing/2014/main" id="{E4C69FEF-FDF9-42A0-8781-516E6D7B4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7" y="1509325"/>
            <a:ext cx="9840572" cy="7106640"/>
          </a:xfrm>
          <a:prstGeom prst="rect">
            <a:avLst/>
          </a:prstGeom>
        </p:spPr>
      </p:pic>
      <p:sp>
        <p:nvSpPr>
          <p:cNvPr id="17" name="TextBox 16">
            <a:extLst>
              <a:ext uri="{FF2B5EF4-FFF2-40B4-BE49-F238E27FC236}">
                <a16:creationId xmlns:a16="http://schemas.microsoft.com/office/drawing/2014/main" id="{18331B5E-27BD-4B54-8FD5-80D92BD70B5C}"/>
              </a:ext>
            </a:extLst>
          </p:cNvPr>
          <p:cNvSpPr txBox="1"/>
          <p:nvPr/>
        </p:nvSpPr>
        <p:spPr>
          <a:xfrm>
            <a:off x="10835445" y="2953940"/>
            <a:ext cx="4941863" cy="3693319"/>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Ex post survey harmonization allows the combination of pre-existing micro-level data, either published, or available for researchers, for example in the Eurostat microdata research. </a:t>
            </a:r>
          </a:p>
          <a:p>
            <a:pPr marL="285750" indent="-285750">
              <a:buFontTx/>
              <a:buChar char="-"/>
            </a:pPr>
            <a:r>
              <a:rPr lang="en-US" sz="2400" dirty="0">
                <a:latin typeface="Roboto" pitchFamily="2" charset="0"/>
                <a:ea typeface="Roboto" pitchFamily="2" charset="0"/>
              </a:rPr>
              <a:t>It can combine international datasets without having to commission a new survey.</a:t>
            </a:r>
          </a:p>
          <a:p>
            <a:pPr marL="285750" indent="-285750">
              <a:buFontTx/>
              <a:buChar char="-"/>
            </a:pPr>
            <a:endParaRPr lang="en-US" dirty="0"/>
          </a:p>
        </p:txBody>
      </p:sp>
    </p:spTree>
    <p:extLst>
      <p:ext uri="{BB962C8B-B14F-4D97-AF65-F5344CB8AC3E}">
        <p14:creationId xmlns:p14="http://schemas.microsoft.com/office/powerpoint/2010/main" val="1145421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New Statistical Indicators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747D1A9E-60A1-4F0F-BFC5-09895546A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529" y="1265353"/>
            <a:ext cx="10356948" cy="4984281"/>
          </a:xfrm>
        </p:spPr>
      </p:pic>
      <p:sp>
        <p:nvSpPr>
          <p:cNvPr id="16" name="TextBox 15">
            <a:extLst>
              <a:ext uri="{FF2B5EF4-FFF2-40B4-BE49-F238E27FC236}">
                <a16:creationId xmlns:a16="http://schemas.microsoft.com/office/drawing/2014/main" id="{1DEE7AEE-822D-4591-8D6E-D3D7743C88D9}"/>
              </a:ext>
            </a:extLst>
          </p:cNvPr>
          <p:cNvSpPr txBox="1"/>
          <p:nvPr/>
        </p:nvSpPr>
        <p:spPr>
          <a:xfrm>
            <a:off x="756529" y="6443021"/>
            <a:ext cx="14717933" cy="3046988"/>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Statistical agencies and governments collect significantly more data than what eventually is released as statistically aggregated data products (for example, the GDP or regional GDP indicator, literacy indicators, etc.)</a:t>
            </a:r>
          </a:p>
          <a:p>
            <a:pPr marL="285750" indent="-285750">
              <a:buFontTx/>
              <a:buChar char="-"/>
            </a:pPr>
            <a:r>
              <a:rPr lang="en-US" sz="2400" dirty="0">
                <a:latin typeface="Roboto" pitchFamily="2" charset="0"/>
                <a:ea typeface="Roboto" pitchFamily="2" charset="0"/>
              </a:rPr>
              <a:t>Via </a:t>
            </a:r>
            <a:r>
              <a:rPr lang="en-US" sz="2400" dirty="0" err="1">
                <a:latin typeface="Roboto" pitchFamily="2" charset="0"/>
                <a:ea typeface="Roboto" pitchFamily="2" charset="0"/>
              </a:rPr>
              <a:t>rOpenGov</a:t>
            </a:r>
            <a:r>
              <a:rPr lang="en-US" sz="2400" dirty="0">
                <a:latin typeface="Roboto" pitchFamily="2" charset="0"/>
                <a:ea typeface="Roboto" pitchFamily="2" charset="0"/>
              </a:rPr>
              <a:t> and our peer-reviewed statistical software packages,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p>
        </p:txBody>
      </p:sp>
    </p:spTree>
    <p:extLst>
      <p:ext uri="{BB962C8B-B14F-4D97-AF65-F5344CB8AC3E}">
        <p14:creationId xmlns:p14="http://schemas.microsoft.com/office/powerpoint/2010/main" val="1765823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4"/>
          </a:solidFill>
        </p:spPr>
        <p:txBody>
          <a:bodyPr/>
          <a:lstStyle/>
          <a:p>
            <a:pPr algn="ctr"/>
            <a:r>
              <a:rPr lang="nl-NL" dirty="0">
                <a:solidFill>
                  <a:schemeClr val="bg1"/>
                </a:solidFill>
                <a:latin typeface="Roboto" pitchFamily="2" charset="0"/>
                <a:ea typeface="Roboto" pitchFamily="2" charset="0"/>
              </a:rPr>
              <a:t>What is our service?</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986669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screenshot</a:t>
            </a:r>
            <a:endParaRPr lang="en-US" dirty="0"/>
          </a:p>
        </p:txBody>
      </p:sp>
      <p:pic>
        <p:nvPicPr>
          <p:cNvPr id="15" name="Content Placeholder 14">
            <a:extLst>
              <a:ext uri="{FF2B5EF4-FFF2-40B4-BE49-F238E27FC236}">
                <a16:creationId xmlns:a16="http://schemas.microsoft.com/office/drawing/2014/main" id="{B75131D1-3B15-409B-B049-9B6779A73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9" y="1408112"/>
            <a:ext cx="13330317" cy="7013575"/>
          </a:xfrm>
          <a:ln>
            <a:solidFill>
              <a:schemeClr val="accent4"/>
            </a:solidFill>
          </a:ln>
          <a:effectLst>
            <a:innerShdw blurRad="63500" dist="50800" dir="16200000">
              <a:prstClr val="black">
                <a:alpha val="50000"/>
              </a:prstClr>
            </a:innerShdw>
          </a:effectLst>
        </p:spPr>
      </p:pic>
    </p:spTree>
    <p:extLst>
      <p:ext uri="{BB962C8B-B14F-4D97-AF65-F5344CB8AC3E}">
        <p14:creationId xmlns:p14="http://schemas.microsoft.com/office/powerpoint/2010/main" val="1328436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F505578-1C57-403E-886E-05959B0B3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673" y="457200"/>
            <a:ext cx="3600000" cy="3600000"/>
          </a:xfrm>
          <a:prstGeom prst="rect">
            <a:avLst/>
          </a:prstGeom>
        </p:spPr>
      </p:pic>
      <p:sp>
        <p:nvSpPr>
          <p:cNvPr id="18" name="TextBox 17">
            <a:extLst>
              <a:ext uri="{FF2B5EF4-FFF2-40B4-BE49-F238E27FC236}">
                <a16:creationId xmlns:a16="http://schemas.microsoft.com/office/drawing/2014/main" id="{E1E5354A-F111-48A0-B942-CABD4AFCBA7C}"/>
              </a:ext>
            </a:extLst>
          </p:cNvPr>
          <p:cNvSpPr txBox="1"/>
          <p:nvPr/>
        </p:nvSpPr>
        <p:spPr>
          <a:xfrm>
            <a:off x="4966451" y="943739"/>
            <a:ext cx="2515004" cy="2031325"/>
          </a:xfrm>
          <a:prstGeom prst="rect">
            <a:avLst/>
          </a:prstGeom>
          <a:noFill/>
        </p:spPr>
        <p:txBody>
          <a:bodyPr wrap="square" rtlCol="0">
            <a:spAutoFit/>
          </a:bodyPr>
          <a:lstStyle/>
          <a:p>
            <a:r>
              <a:rPr lang="nl-NL" dirty="0">
                <a:solidFill>
                  <a:schemeClr val="tx1">
                    <a:lumMod val="85000"/>
                    <a:lumOff val="15000"/>
                  </a:schemeClr>
                </a:solidFill>
                <a:latin typeface="Roboto" pitchFamily="2" charset="0"/>
                <a:ea typeface="Roboto" pitchFamily="2" charset="0"/>
              </a:rPr>
              <a:t>A modern, ODBL</a:t>
            </a:r>
            <a:br>
              <a:rPr lang="nl-NL" dirty="0">
                <a:solidFill>
                  <a:schemeClr val="tx1">
                    <a:lumMod val="85000"/>
                    <a:lumOff val="15000"/>
                  </a:schemeClr>
                </a:solidFill>
                <a:latin typeface="Roboto" pitchFamily="2" charset="0"/>
                <a:ea typeface="Roboto" pitchFamily="2" charset="0"/>
              </a:rPr>
            </a:br>
            <a:r>
              <a:rPr lang="nl-NL" dirty="0">
                <a:solidFill>
                  <a:schemeClr val="tx1">
                    <a:lumMod val="85000"/>
                    <a:lumOff val="15000"/>
                  </a:schemeClr>
                </a:solidFill>
                <a:latin typeface="Roboto" pitchFamily="2" charset="0"/>
                <a:ea typeface="Roboto" pitchFamily="2" charset="0"/>
              </a:rPr>
              <a:t>open API with daily </a:t>
            </a:r>
            <a:r>
              <a:rPr lang="nl-NL" dirty="0" err="1">
                <a:solidFill>
                  <a:schemeClr val="tx1">
                    <a:lumMod val="85000"/>
                    <a:lumOff val="15000"/>
                  </a:schemeClr>
                </a:solidFill>
                <a:latin typeface="Roboto" pitchFamily="2" charset="0"/>
                <a:ea typeface="Roboto" pitchFamily="2" charset="0"/>
              </a:rPr>
              <a:t>refreshing</a:t>
            </a:r>
            <a:r>
              <a:rPr lang="nl-NL" dirty="0">
                <a:solidFill>
                  <a:schemeClr val="tx1">
                    <a:lumMod val="85000"/>
                    <a:lumOff val="15000"/>
                  </a:schemeClr>
                </a:solidFill>
                <a:latin typeface="Roboto" pitchFamily="2" charset="0"/>
                <a:ea typeface="Roboto" pitchFamily="2" charset="0"/>
              </a:rPr>
              <a:t> indicators </a:t>
            </a:r>
            <a:r>
              <a:rPr lang="nl-NL" dirty="0" err="1">
                <a:solidFill>
                  <a:schemeClr val="tx1">
                    <a:lumMod val="85000"/>
                    <a:lumOff val="15000"/>
                  </a:schemeClr>
                </a:solidFill>
                <a:latin typeface="Roboto" pitchFamily="2" charset="0"/>
                <a:ea typeface="Roboto" pitchFamily="2" charset="0"/>
              </a:rPr>
              <a:t>and</a:t>
            </a:r>
            <a:r>
              <a:rPr lang="nl-NL" dirty="0">
                <a:solidFill>
                  <a:schemeClr val="tx1">
                    <a:lumMod val="85000"/>
                    <a:lumOff val="15000"/>
                  </a:schemeClr>
                </a:solidFill>
                <a:latin typeface="Roboto" pitchFamily="2" charset="0"/>
                <a:ea typeface="Roboto" pitchFamily="2" charset="0"/>
              </a:rPr>
              <a:t> processing and descriptive metadata.</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Download</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via</a:t>
            </a:r>
            <a:r>
              <a:rPr lang="hu-HU" dirty="0">
                <a:solidFill>
                  <a:schemeClr val="tx1">
                    <a:lumMod val="85000"/>
                    <a:lumOff val="15000"/>
                  </a:schemeClr>
                </a:solidFill>
                <a:latin typeface="Roboto" pitchFamily="2" charset="0"/>
                <a:ea typeface="Roboto" pitchFamily="2" charset="0"/>
              </a:rPr>
              <a:t> SQL </a:t>
            </a:r>
            <a:r>
              <a:rPr lang="hu-HU" dirty="0" err="1">
                <a:solidFill>
                  <a:schemeClr val="tx1">
                    <a:lumMod val="85000"/>
                    <a:lumOff val="15000"/>
                  </a:schemeClr>
                </a:solidFill>
                <a:latin typeface="Roboto" pitchFamily="2" charset="0"/>
                <a:ea typeface="Roboto" pitchFamily="2" charset="0"/>
              </a:rPr>
              <a:t>or</a:t>
            </a:r>
            <a:r>
              <a:rPr lang="hu-HU" dirty="0">
                <a:solidFill>
                  <a:schemeClr val="tx1">
                    <a:lumMod val="85000"/>
                    <a:lumOff val="15000"/>
                  </a:schemeClr>
                </a:solidFill>
                <a:latin typeface="Roboto" pitchFamily="2" charset="0"/>
                <a:ea typeface="Roboto" pitchFamily="2" charset="0"/>
              </a:rPr>
              <a:t> in </a:t>
            </a:r>
            <a:r>
              <a:rPr lang="hu-HU" dirty="0" err="1">
                <a:solidFill>
                  <a:schemeClr val="tx1">
                    <a:lumMod val="85000"/>
                    <a:lumOff val="15000"/>
                  </a:schemeClr>
                </a:solidFill>
                <a:latin typeface="Roboto" pitchFamily="2" charset="0"/>
                <a:ea typeface="Roboto" pitchFamily="2" charset="0"/>
              </a:rPr>
              <a:t>simple</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csv</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tables</a:t>
            </a:r>
            <a:r>
              <a:rPr lang="hu-HU" dirty="0">
                <a:solidFill>
                  <a:schemeClr val="tx1">
                    <a:lumMod val="85000"/>
                    <a:lumOff val="15000"/>
                  </a:schemeClr>
                </a:solidFill>
                <a:latin typeface="Roboto" pitchFamily="2" charset="0"/>
                <a:ea typeface="Roboto" pitchFamily="2" charset="0"/>
              </a:rPr>
              <a:t>.</a:t>
            </a:r>
            <a:endParaRPr lang="en-US" dirty="0">
              <a:solidFill>
                <a:schemeClr val="tx1">
                  <a:lumMod val="85000"/>
                  <a:lumOff val="15000"/>
                </a:schemeClr>
              </a:solidFill>
              <a:latin typeface="Roboto" pitchFamily="2" charset="0"/>
              <a:ea typeface="Roboto" pitchFamily="2" charset="0"/>
            </a:endParaRPr>
          </a:p>
        </p:txBody>
      </p:sp>
      <p:pic>
        <p:nvPicPr>
          <p:cNvPr id="21" name="Picture 20" descr="Table&#10;&#10;Description automatically generated">
            <a:extLst>
              <a:ext uri="{FF2B5EF4-FFF2-40B4-BE49-F238E27FC236}">
                <a16:creationId xmlns:a16="http://schemas.microsoft.com/office/drawing/2014/main" id="{00B59884-14FC-4D41-B1CA-379E85CB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847" y="574899"/>
            <a:ext cx="3600000" cy="3600000"/>
          </a:xfrm>
          <a:prstGeom prst="rect">
            <a:avLst/>
          </a:prstGeom>
        </p:spPr>
      </p:pic>
      <p:sp>
        <p:nvSpPr>
          <p:cNvPr id="23" name="TextBox 22">
            <a:extLst>
              <a:ext uri="{FF2B5EF4-FFF2-40B4-BE49-F238E27FC236}">
                <a16:creationId xmlns:a16="http://schemas.microsoft.com/office/drawing/2014/main" id="{A9C120B9-3A44-45F9-9D4F-0976ACCBF112}"/>
              </a:ext>
            </a:extLst>
          </p:cNvPr>
          <p:cNvSpPr txBox="1"/>
          <p:nvPr/>
        </p:nvSpPr>
        <p:spPr>
          <a:xfrm>
            <a:off x="13732625" y="1082238"/>
            <a:ext cx="2523379" cy="1754326"/>
          </a:xfrm>
          <a:prstGeom prst="rect">
            <a:avLst/>
          </a:prstGeom>
          <a:noFill/>
        </p:spPr>
        <p:txBody>
          <a:bodyPr wrap="square" rtlCol="0">
            <a:spAutoFit/>
          </a:bodyPr>
          <a:lstStyle/>
          <a:p>
            <a:r>
              <a:rPr lang="en-US" dirty="0">
                <a:solidFill>
                  <a:schemeClr val="bg1"/>
                </a:solidFill>
                <a:latin typeface="Roboto" pitchFamily="2" charset="0"/>
                <a:ea typeface="Roboto" pitchFamily="2" charset="0"/>
              </a:rPr>
              <a:t>A daily refreshing long-form documentation with explanations, visualizations and human readable metadata</a:t>
            </a:r>
            <a:r>
              <a:rPr lang="hu-HU" dirty="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sp>
        <p:nvSpPr>
          <p:cNvPr id="22" name="Rectangle 21">
            <a:extLst>
              <a:ext uri="{FF2B5EF4-FFF2-40B4-BE49-F238E27FC236}">
                <a16:creationId xmlns:a16="http://schemas.microsoft.com/office/drawing/2014/main" id="{15003213-C6EC-4C62-8D6D-E881E30BEA30}"/>
              </a:ext>
            </a:extLst>
          </p:cNvPr>
          <p:cNvSpPr/>
          <p:nvPr/>
        </p:nvSpPr>
        <p:spPr>
          <a:xfrm>
            <a:off x="1193673"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endParaRPr lang="en-US"/>
          </a:p>
        </p:txBody>
      </p:sp>
      <p:sp>
        <p:nvSpPr>
          <p:cNvPr id="25" name="Rectangle 24">
            <a:extLst>
              <a:ext uri="{FF2B5EF4-FFF2-40B4-BE49-F238E27FC236}">
                <a16:creationId xmlns:a16="http://schemas.microsoft.com/office/drawing/2014/main" id="{4B095D34-446D-4212-B7E5-DE7E2FC26E50}"/>
              </a:ext>
            </a:extLst>
          </p:cNvPr>
          <p:cNvSpPr/>
          <p:nvPr/>
        </p:nvSpPr>
        <p:spPr>
          <a:xfrm>
            <a:off x="9959847"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96E8809-A833-4A9E-B9E5-C2A06E6C7FB4}"/>
              </a:ext>
            </a:extLst>
          </p:cNvPr>
          <p:cNvSpPr txBox="1"/>
          <p:nvPr/>
        </p:nvSpPr>
        <p:spPr>
          <a:xfrm>
            <a:off x="4966451" y="5426300"/>
            <a:ext cx="2515004"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A dedicated community space on Zenodo for authoritative data copies with DOI.</a:t>
            </a: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27" name="TextBox 26">
            <a:extLst>
              <a:ext uri="{FF2B5EF4-FFF2-40B4-BE49-F238E27FC236}">
                <a16:creationId xmlns:a16="http://schemas.microsoft.com/office/drawing/2014/main" id="{285B8765-55CE-494C-96F1-71156EA1A9AE}"/>
              </a:ext>
            </a:extLst>
          </p:cNvPr>
          <p:cNvSpPr txBox="1"/>
          <p:nvPr/>
        </p:nvSpPr>
        <p:spPr>
          <a:xfrm>
            <a:off x="4966451" y="7457625"/>
            <a:ext cx="2515004" cy="1200329"/>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Website with tutorials and use cases of the data from leading experts.</a:t>
            </a:r>
            <a:endParaRPr lang="en-US" dirty="0">
              <a:solidFill>
                <a:schemeClr val="bg1"/>
              </a:solidFill>
              <a:latin typeface="Roboto" pitchFamily="2" charset="0"/>
              <a:ea typeface="Roboto" pitchFamily="2" charset="0"/>
            </a:endParaRPr>
          </a:p>
        </p:txBody>
      </p:sp>
      <p:sp>
        <p:nvSpPr>
          <p:cNvPr id="28" name="TextBox 27">
            <a:extLst>
              <a:ext uri="{FF2B5EF4-FFF2-40B4-BE49-F238E27FC236}">
                <a16:creationId xmlns:a16="http://schemas.microsoft.com/office/drawing/2014/main" id="{FA42DF14-D4AE-4318-B933-A5BAD06BEAE7}"/>
              </a:ext>
            </a:extLst>
          </p:cNvPr>
          <p:cNvSpPr txBox="1"/>
          <p:nvPr/>
        </p:nvSpPr>
        <p:spPr>
          <a:xfrm>
            <a:off x="13732625" y="5379640"/>
            <a:ext cx="2377440" cy="3139321"/>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 would like to integrate our data flow with your research workflow. Our service design team is looking forward to requests from public and NGO policy users, researchers and consultants.</a:t>
            </a:r>
            <a:endParaRPr lang="en-US"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A9ABE57C-5135-4723-8774-0A50DE6DC53B}"/>
              </a:ext>
            </a:extLst>
          </p:cNvPr>
          <p:cNvSpPr txBox="1"/>
          <p:nvPr/>
        </p:nvSpPr>
        <p:spPr>
          <a:xfrm>
            <a:off x="1993900" y="6756400"/>
            <a:ext cx="1892300" cy="923330"/>
          </a:xfrm>
          <a:prstGeom prst="rect">
            <a:avLst/>
          </a:prstGeom>
          <a:noFill/>
        </p:spPr>
        <p:txBody>
          <a:bodyPr wrap="square" rtlCol="0">
            <a:spAutoFit/>
          </a:bodyPr>
          <a:lstStyle/>
          <a:p>
            <a:r>
              <a:rPr lang="nl-NL" dirty="0"/>
              <a:t>Observatory specific screenshot</a:t>
            </a:r>
            <a:endParaRPr lang="en-US" dirty="0"/>
          </a:p>
        </p:txBody>
      </p:sp>
      <p:sp>
        <p:nvSpPr>
          <p:cNvPr id="30" name="TextBox 29">
            <a:extLst>
              <a:ext uri="{FF2B5EF4-FFF2-40B4-BE49-F238E27FC236}">
                <a16:creationId xmlns:a16="http://schemas.microsoft.com/office/drawing/2014/main" id="{9DB09D5C-3A1E-4F3F-AE9C-4C662A7A51D6}"/>
              </a:ext>
            </a:extLst>
          </p:cNvPr>
          <p:cNvSpPr txBox="1"/>
          <p:nvPr/>
        </p:nvSpPr>
        <p:spPr>
          <a:xfrm>
            <a:off x="11010903" y="6642100"/>
            <a:ext cx="1892300" cy="923330"/>
          </a:xfrm>
          <a:prstGeom prst="rect">
            <a:avLst/>
          </a:prstGeom>
          <a:noFill/>
        </p:spPr>
        <p:txBody>
          <a:bodyPr wrap="square" rtlCol="0">
            <a:spAutoFit/>
          </a:bodyPr>
          <a:lstStyle/>
          <a:p>
            <a:r>
              <a:rPr lang="nl-NL" dirty="0"/>
              <a:t>Observatory specific screenshot</a:t>
            </a:r>
            <a:endParaRPr lang="en-US" dirty="0"/>
          </a:p>
        </p:txBody>
      </p:sp>
    </p:spTree>
    <p:extLst>
      <p:ext uri="{BB962C8B-B14F-4D97-AF65-F5344CB8AC3E}">
        <p14:creationId xmlns:p14="http://schemas.microsoft.com/office/powerpoint/2010/main" val="1589992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2257883659"/>
              </p:ext>
            </p:extLst>
          </p:nvPr>
        </p:nvGraphicFramePr>
        <p:xfrm>
          <a:off x="859101" y="2798984"/>
          <a:ext cx="15015926" cy="4844793"/>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GB" sz="2400" b="0" i="0" u="none" strike="noStrike" kern="1200" dirty="0">
                          <a:solidFill>
                            <a:schemeClr val="tx1"/>
                          </a:solidFill>
                          <a:effectLst/>
                          <a:latin typeface="Roboto Lt" pitchFamily="2" charset="0"/>
                          <a:ea typeface="Roboto Lt" pitchFamily="2" charset="0"/>
                          <a:cs typeface="+mn-cs"/>
                        </a:rPr>
                        <a:t>The cost of questionnaire-based market research (survey) is increasing exponentially and offers mediocre results without an enormous question bank and harmonization with other surveys. </a:t>
                      </a:r>
                      <a:endParaRPr lang="en-GB" sz="2400" dirty="0">
                        <a:solidFill>
                          <a:schemeClr val="tx1"/>
                        </a:solidFill>
                        <a:latin typeface="Roboto Lt" pitchFamily="2" charset="0"/>
                        <a:ea typeface="Roboto Lt" pitchFamily="2"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400" b="0" i="0" u="none" strike="noStrike" kern="1200" dirty="0">
                          <a:solidFill>
                            <a:schemeClr val="tx1"/>
                          </a:solidFill>
                          <a:effectLst/>
                          <a:latin typeface="Roboto Lt" pitchFamily="2" charset="0"/>
                          <a:ea typeface="Roboto Lt" pitchFamily="2" charset="0"/>
                          <a:cs typeface="+mn-cs"/>
                        </a:rPr>
                        <a:t>Manual data acquisition is an error-prone and boring task for humans that requires many working hours (often not credited in consultancies, law firms, or research institutes.)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en-GB" sz="2400" b="0" i="0" u="none" strike="noStrike" kern="1200" dirty="0">
                          <a:solidFill>
                            <a:schemeClr val="tx1"/>
                          </a:solidFill>
                          <a:effectLst/>
                          <a:latin typeface="Roboto Lt" pitchFamily="2" charset="0"/>
                          <a:ea typeface="Roboto Lt" pitchFamily="2" charset="0"/>
                          <a:cs typeface="+mn-cs"/>
                        </a:rPr>
                        <a:t>Wrangling spreadsheet tables or word processor documents by people without data knowledge is the data Sisyphus.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Problems with no in-house competence</a:t>
            </a:r>
            <a:endParaRPr lang="en-GB" dirty="0">
              <a:solidFill>
                <a:srgbClr val="00B2F4"/>
              </a:solidFill>
              <a:latin typeface="Roboto Bk" pitchFamily="2" charset="0"/>
              <a:ea typeface="Roboto Bk" pitchFamily="2" charset="0"/>
            </a:endParaRPr>
          </a:p>
        </p:txBody>
      </p:sp>
      <p:pic>
        <p:nvPicPr>
          <p:cNvPr id="7" name="Picture 6" descr="Calendar&#10;&#10;Description automatically generated with low confidence">
            <a:extLst>
              <a:ext uri="{FF2B5EF4-FFF2-40B4-BE49-F238E27FC236}">
                <a16:creationId xmlns:a16="http://schemas.microsoft.com/office/drawing/2014/main" id="{7FF3DDDB-6DF1-E7BA-A8FC-E44F67B56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653" y="2742757"/>
            <a:ext cx="2165917" cy="1623979"/>
          </a:xfrm>
          <a:prstGeom prst="rect">
            <a:avLst/>
          </a:prstGeom>
        </p:spPr>
      </p:pic>
      <p:pic>
        <p:nvPicPr>
          <p:cNvPr id="9" name="Picture 8" descr="A picture containing text, indoor, old, picture frame&#10;&#10;Description automatically generated">
            <a:extLst>
              <a:ext uri="{FF2B5EF4-FFF2-40B4-BE49-F238E27FC236}">
                <a16:creationId xmlns:a16="http://schemas.microsoft.com/office/drawing/2014/main" id="{FB435FBB-633D-53E2-E623-CA65E0614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909" y="6094985"/>
            <a:ext cx="2228661" cy="1485774"/>
          </a:xfrm>
          <a:prstGeom prst="rect">
            <a:avLst/>
          </a:prstGeom>
        </p:spPr>
      </p:pic>
    </p:spTree>
    <p:extLst>
      <p:ext uri="{BB962C8B-B14F-4D97-AF65-F5344CB8AC3E}">
        <p14:creationId xmlns:p14="http://schemas.microsoft.com/office/powerpoint/2010/main" val="1514083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C00000"/>
          </a:solidFill>
        </p:spPr>
        <p:txBody>
          <a:bodyPr/>
          <a:lstStyle/>
          <a:p>
            <a:pPr algn="ctr"/>
            <a:r>
              <a:rPr lang="nl-NL" dirty="0">
                <a:solidFill>
                  <a:schemeClr val="bg1"/>
                </a:solidFill>
                <a:latin typeface="Roboto" pitchFamily="2" charset="0"/>
                <a:ea typeface="Roboto" pitchFamily="2" charset="0"/>
              </a:rPr>
              <a:t>Data sources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413939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E5354A-F111-48A0-B942-CABD4AFCBA7C}"/>
              </a:ext>
            </a:extLst>
          </p:cNvPr>
          <p:cNvSpPr txBox="1"/>
          <p:nvPr/>
        </p:nvSpPr>
        <p:spPr>
          <a:xfrm>
            <a:off x="1424277" y="1082238"/>
            <a:ext cx="4923846" cy="2308324"/>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governmental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public sector information covered by the Open Data Directive and various freedom of information </a:t>
            </a:r>
            <a:r>
              <a:rPr lang="nl-NL" dirty="0" err="1">
                <a:solidFill>
                  <a:schemeClr val="bg1"/>
                </a:solidFill>
                <a:latin typeface="Roboto" pitchFamily="2" charset="0"/>
                <a:ea typeface="Roboto" pitchFamily="2" charset="0"/>
              </a:rPr>
              <a:t>legislation</a:t>
            </a:r>
            <a:r>
              <a:rPr lang="nl-NL" dirty="0">
                <a:solidFill>
                  <a:schemeClr val="bg1"/>
                </a:solidFill>
                <a:latin typeface="Roboto" pitchFamily="2" charset="0"/>
                <a:ea typeface="Roboto" pitchFamily="2" charset="0"/>
              </a:rPr>
              <a:t> records.</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26" name="TextBox 25">
            <a:extLst>
              <a:ext uri="{FF2B5EF4-FFF2-40B4-BE49-F238E27FC236}">
                <a16:creationId xmlns:a16="http://schemas.microsoft.com/office/drawing/2014/main" id="{796E8809-A833-4A9E-B9E5-C2A06E6C7FB4}"/>
              </a:ext>
            </a:extLst>
          </p:cNvPr>
          <p:cNvSpPr txBox="1"/>
          <p:nvPr/>
        </p:nvSpPr>
        <p:spPr>
          <a:xfrm>
            <a:off x="1519524" y="5921600"/>
            <a:ext cx="5520747" cy="2862322"/>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Data sharing:</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are encouraging our users and data curators to share their properietary data through us. </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Data is </a:t>
            </a:r>
            <a:r>
              <a:rPr lang="nl-NL" dirty="0" err="1">
                <a:solidFill>
                  <a:schemeClr val="bg1"/>
                </a:solidFill>
                <a:latin typeface="Roboto" pitchFamily="2" charset="0"/>
                <a:ea typeface="Roboto" pitchFamily="2" charset="0"/>
              </a:rPr>
              <a:t>exponentially</a:t>
            </a:r>
            <a:r>
              <a:rPr lang="nl-NL" dirty="0">
                <a:solidFill>
                  <a:schemeClr val="bg1"/>
                </a:solidFill>
                <a:latin typeface="Roboto" pitchFamily="2" charset="0"/>
                <a:ea typeface="Roboto" pitchFamily="2" charset="0"/>
              </a:rPr>
              <a:t> more valuable in integration than in isolation. We </a:t>
            </a:r>
            <a:r>
              <a:rPr lang="nl-NL" dirty="0" err="1">
                <a:solidFill>
                  <a:schemeClr val="bg1"/>
                </a:solidFill>
                <a:latin typeface="Roboto" pitchFamily="2" charset="0"/>
                <a:ea typeface="Roboto" pitchFamily="2" charset="0"/>
              </a:rPr>
              <a:t>incentivize</a:t>
            </a:r>
            <a:r>
              <a:rPr lang="nl-NL" dirty="0">
                <a:solidFill>
                  <a:schemeClr val="bg1"/>
                </a:solidFill>
                <a:latin typeface="Roboto" pitchFamily="2" charset="0"/>
                <a:ea typeface="Roboto" pitchFamily="2" charset="0"/>
              </a:rPr>
              <a:t> data </a:t>
            </a:r>
            <a:r>
              <a:rPr lang="nl-NL" dirty="0" err="1">
                <a:solidFill>
                  <a:schemeClr val="bg1"/>
                </a:solidFill>
                <a:latin typeface="Roboto" pitchFamily="2" charset="0"/>
                <a:ea typeface="Roboto" pitchFamily="2" charset="0"/>
              </a:rPr>
              <a:t>sharing</a:t>
            </a:r>
            <a:r>
              <a:rPr lang="nl-NL" dirty="0">
                <a:solidFill>
                  <a:schemeClr val="bg1"/>
                </a:solidFill>
                <a:latin typeface="Roboto" pitchFamily="2" charset="0"/>
                <a:ea typeface="Roboto" pitchFamily="2" charset="0"/>
              </a:rPr>
              <a:t> </a:t>
            </a:r>
            <a:r>
              <a:rPr lang="nl-NL" dirty="0" err="1">
                <a:solidFill>
                  <a:schemeClr val="bg1"/>
                </a:solidFill>
                <a:latin typeface="Roboto" pitchFamily="2" charset="0"/>
                <a:ea typeface="Roboto" pitchFamily="2" charset="0"/>
              </a:rPr>
              <a:t>based</a:t>
            </a:r>
            <a:r>
              <a:rPr lang="nl-NL" dirty="0">
                <a:solidFill>
                  <a:schemeClr val="bg1"/>
                </a:solidFill>
                <a:latin typeface="Roboto" pitchFamily="2" charset="0"/>
                <a:ea typeface="Roboto" pitchFamily="2" charset="0"/>
              </a:rPr>
              <a:t> on 8 years of industry experience</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17" name="TextBox 16">
            <a:extLst>
              <a:ext uri="{FF2B5EF4-FFF2-40B4-BE49-F238E27FC236}">
                <a16:creationId xmlns:a16="http://schemas.microsoft.com/office/drawing/2014/main" id="{7B991FA7-CC70-416B-A566-00CFE74E1D3B}"/>
              </a:ext>
            </a:extLst>
          </p:cNvPr>
          <p:cNvSpPr txBox="1"/>
          <p:nvPr/>
        </p:nvSpPr>
        <p:spPr>
          <a:xfrm>
            <a:off x="10441280" y="1158607"/>
            <a:ext cx="4923846"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scientifc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scientific data from the Zenodo repository</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19" name="TextBox 18">
            <a:extLst>
              <a:ext uri="{FF2B5EF4-FFF2-40B4-BE49-F238E27FC236}">
                <a16:creationId xmlns:a16="http://schemas.microsoft.com/office/drawing/2014/main" id="{810E41AC-0D15-442F-8498-8238CE81A7E6}"/>
              </a:ext>
            </a:extLst>
          </p:cNvPr>
          <p:cNvSpPr txBox="1"/>
          <p:nvPr/>
        </p:nvSpPr>
        <p:spPr>
          <a:xfrm>
            <a:off x="10028529" y="5933638"/>
            <a:ext cx="5520747" cy="2585323"/>
          </a:xfrm>
          <a:prstGeom prst="rect">
            <a:avLst/>
          </a:prstGeom>
          <a:noFill/>
        </p:spPr>
        <p:txBody>
          <a:bodyPr wrap="square" rtlCol="0">
            <a:spAutoFit/>
          </a:bodyPr>
          <a:lstStyle/>
          <a:p>
            <a:r>
              <a:rPr lang="nl-NL" dirty="0">
                <a:latin typeface="Roboto" pitchFamily="2" charset="0"/>
                <a:ea typeface="Roboto" pitchFamily="2" charset="0"/>
              </a:rPr>
              <a:t>Big data sources, satellites:</a:t>
            </a:r>
            <a:br>
              <a:rPr lang="nl-NL" dirty="0">
                <a:latin typeface="Roboto" pitchFamily="2" charset="0"/>
                <a:ea typeface="Roboto" pitchFamily="2" charset="0"/>
              </a:rPr>
            </a:br>
            <a:br>
              <a:rPr lang="nl-NL" dirty="0">
                <a:latin typeface="Roboto" pitchFamily="2" charset="0"/>
                <a:ea typeface="Roboto" pitchFamily="2" charset="0"/>
              </a:rPr>
            </a:br>
            <a:r>
              <a:rPr lang="nl-NL" dirty="0">
                <a:latin typeface="Roboto" pitchFamily="2" charset="0"/>
                <a:ea typeface="Roboto" pitchFamily="2" charset="0"/>
              </a:rPr>
              <a:t>We monitor </a:t>
            </a:r>
            <a:r>
              <a:rPr lang="nl-NL" dirty="0" err="1">
                <a:latin typeface="Roboto" pitchFamily="2" charset="0"/>
                <a:ea typeface="Roboto" pitchFamily="2" charset="0"/>
              </a:rPr>
              <a:t>various</a:t>
            </a:r>
            <a:r>
              <a:rPr lang="nl-NL" dirty="0">
                <a:latin typeface="Roboto" pitchFamily="2" charset="0"/>
                <a:ea typeface="Roboto" pitchFamily="2" charset="0"/>
              </a:rPr>
              <a:t> transitory but open APIs, </a:t>
            </a:r>
            <a:r>
              <a:rPr lang="nl-NL" dirty="0" err="1">
                <a:latin typeface="Roboto" pitchFamily="2" charset="0"/>
                <a:ea typeface="Roboto" pitchFamily="2" charset="0"/>
              </a:rPr>
              <a:t>satellite</a:t>
            </a:r>
            <a:r>
              <a:rPr lang="nl-NL" dirty="0">
                <a:latin typeface="Roboto" pitchFamily="2" charset="0"/>
                <a:ea typeface="Roboto" pitchFamily="2" charset="0"/>
              </a:rPr>
              <a:t> images, and other continous “big data” sources. We use novel statistical technology to capture them into permanent, </a:t>
            </a:r>
            <a:r>
              <a:rPr lang="nl-NL" dirty="0" err="1">
                <a:latin typeface="Roboto" pitchFamily="2" charset="0"/>
                <a:ea typeface="Roboto" pitchFamily="2" charset="0"/>
              </a:rPr>
              <a:t>reliable</a:t>
            </a:r>
            <a:r>
              <a:rPr lang="nl-NL" dirty="0">
                <a:latin typeface="Roboto" pitchFamily="2" charset="0"/>
                <a:ea typeface="Roboto" pitchFamily="2" charset="0"/>
              </a:rPr>
              <a:t>, and timely statistical, business, policy, or scientific indicators.</a:t>
            </a:r>
            <a:br>
              <a:rPr lang="nl-NL" dirty="0">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440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data source list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365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Team credits</a:t>
            </a:r>
            <a:endParaRPr lang="en-US" dirty="0">
              <a:latin typeface="Roboto" pitchFamily="2" charset="0"/>
              <a:ea typeface="Roboto" pitchFamily="2" charset="0"/>
            </a:endParaRPr>
          </a:p>
        </p:txBody>
      </p:sp>
    </p:spTree>
    <p:extLst>
      <p:ext uri="{BB962C8B-B14F-4D97-AF65-F5344CB8AC3E}">
        <p14:creationId xmlns:p14="http://schemas.microsoft.com/office/powerpoint/2010/main" val="3625805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final screenshot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5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normAutofit/>
          </a:bodyPr>
          <a:lstStyle/>
          <a:p>
            <a:pPr algn="ctr"/>
            <a:r>
              <a:rPr lang="en-US" sz="8800" dirty="0">
                <a:solidFill>
                  <a:srgbClr val="00B2F4"/>
                </a:solidFill>
                <a:latin typeface="Roboto Bk" pitchFamily="2" charset="0"/>
                <a:ea typeface="Roboto Bk" pitchFamily="2" charset="0"/>
              </a:rPr>
              <a:t>Big data creates inequalities</a:t>
            </a:r>
            <a:endParaRPr lang="en-GB" sz="8800" dirty="0">
              <a:solidFill>
                <a:srgbClr val="00B2F4"/>
              </a:solidFill>
              <a:latin typeface="Roboto Bk" pitchFamily="2" charset="0"/>
              <a:ea typeface="Roboto Bk" pitchFamily="2" charset="0"/>
            </a:endParaRPr>
          </a:p>
        </p:txBody>
      </p:sp>
      <p:sp>
        <p:nvSpPr>
          <p:cNvPr id="5" name="TextBox 4">
            <a:extLst>
              <a:ext uri="{FF2B5EF4-FFF2-40B4-BE49-F238E27FC236}">
                <a16:creationId xmlns:a16="http://schemas.microsoft.com/office/drawing/2014/main" id="{FD13939A-ECBA-725C-8AFB-74CAC64963F4}"/>
              </a:ext>
            </a:extLst>
          </p:cNvPr>
          <p:cNvSpPr txBox="1"/>
          <p:nvPr/>
        </p:nvSpPr>
        <p:spPr>
          <a:xfrm>
            <a:off x="1173480" y="2948335"/>
            <a:ext cx="14833046" cy="5447645"/>
          </a:xfrm>
          <a:prstGeom prst="rect">
            <a:avLst/>
          </a:prstGeom>
          <a:noFill/>
        </p:spPr>
        <p:txBody>
          <a:bodyPr wrap="square" rtlCol="0">
            <a:spAutoFit/>
          </a:bodyPr>
          <a:lstStyle/>
          <a:p>
            <a:pPr algn="ctr" rtl="0">
              <a:spcBef>
                <a:spcPts val="0"/>
              </a:spcBef>
              <a:spcAft>
                <a:spcPts val="0"/>
              </a:spcAft>
            </a:pPr>
            <a:r>
              <a:rPr lang="en-GB" sz="6000" b="0" i="0" u="none" strike="noStrike" dirty="0">
                <a:solidFill>
                  <a:srgbClr val="000000"/>
                </a:solidFill>
                <a:effectLst/>
                <a:latin typeface="Roboto Lt" pitchFamily="2" charset="0"/>
                <a:ea typeface="Roboto Lt" pitchFamily="2" charset="0"/>
              </a:rPr>
              <a:t>Only the largest corporations, best-endowed universities, and rich governments can afford data collection and processing capacities that are large enough to harness the advantages of AI.</a:t>
            </a:r>
            <a:endParaRPr lang="en-GB" sz="6000" b="0" dirty="0">
              <a:effectLst/>
              <a:latin typeface="Roboto Lt" pitchFamily="2" charset="0"/>
              <a:ea typeface="Roboto Lt" pitchFamily="2" charset="0"/>
            </a:endParaRPr>
          </a:p>
          <a:p>
            <a:br>
              <a:rPr lang="en-GB" sz="2400" dirty="0"/>
            </a:br>
            <a:endParaRPr lang="en-GB" sz="2400" dirty="0">
              <a:latin typeface="Roboto Lt" pitchFamily="2" charset="0"/>
              <a:ea typeface="Roboto Lt" pitchFamily="2" charset="0"/>
            </a:endParaRPr>
          </a:p>
        </p:txBody>
      </p:sp>
    </p:spTree>
    <p:extLst>
      <p:ext uri="{BB962C8B-B14F-4D97-AF65-F5344CB8AC3E}">
        <p14:creationId xmlns:p14="http://schemas.microsoft.com/office/powerpoint/2010/main" val="96718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2210615773"/>
              </p:ext>
            </p:extLst>
          </p:nvPr>
        </p:nvGraphicFramePr>
        <p:xfrm>
          <a:off x="879394" y="3164744"/>
          <a:ext cx="15015926" cy="4844793"/>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sz="2400" b="0" i="0" u="none" strike="noStrike" kern="1200" dirty="0">
                        <a:solidFill>
                          <a:schemeClr val="tx1"/>
                        </a:solidFill>
                        <a:effectLst/>
                        <a:latin typeface="Roboto Lt" pitchFamily="2" charset="0"/>
                        <a:ea typeface="Roboto Lt" pitchFamily="2" charset="0"/>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Organizations that cannot afford to build a large enough data team to sustain consistent, extensive data collection and processing (many large institutions and companies)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Who cannot hire even a single data engineer or a data scientist (medium-sized companies, NGOs)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Who do not even have a permanent IT function (about 2 million European small enterprises and civil society organizations)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Our collaborative solutions</a:t>
            </a:r>
            <a:endParaRPr lang="en-GB" dirty="0">
              <a:solidFill>
                <a:srgbClr val="00B2F4"/>
              </a:solidFill>
              <a:latin typeface="Roboto Bk" pitchFamily="2" charset="0"/>
              <a:ea typeface="Roboto Bk" pitchFamily="2" charset="0"/>
            </a:endParaRPr>
          </a:p>
        </p:txBody>
      </p:sp>
      <p:sp>
        <p:nvSpPr>
          <p:cNvPr id="4" name="TextBox 3">
            <a:extLst>
              <a:ext uri="{FF2B5EF4-FFF2-40B4-BE49-F238E27FC236}">
                <a16:creationId xmlns:a16="http://schemas.microsoft.com/office/drawing/2014/main" id="{45A6B4FF-DD3C-BFA5-004C-514F4E5BC8C8}"/>
              </a:ext>
            </a:extLst>
          </p:cNvPr>
          <p:cNvSpPr txBox="1"/>
          <p:nvPr/>
        </p:nvSpPr>
        <p:spPr>
          <a:xfrm>
            <a:off x="676194" y="2703079"/>
            <a:ext cx="12714686" cy="461665"/>
          </a:xfrm>
          <a:prstGeom prst="rect">
            <a:avLst/>
          </a:prstGeom>
          <a:noFill/>
        </p:spPr>
        <p:txBody>
          <a:bodyPr wrap="square" rtlCol="0">
            <a:spAutoFit/>
          </a:bodyPr>
          <a:lstStyle/>
          <a:p>
            <a:r>
              <a:rPr lang="en-GB" sz="2400" i="0" u="none" strike="noStrike" dirty="0">
                <a:solidFill>
                  <a:srgbClr val="000000"/>
                </a:solidFill>
                <a:effectLst/>
                <a:latin typeface="Roboto" pitchFamily="2" charset="0"/>
                <a:ea typeface="Roboto" pitchFamily="2" charset="0"/>
              </a:rPr>
              <a:t> Our observatories are great solutions for organizations without a data specialization:</a:t>
            </a:r>
            <a:endParaRPr lang="en-GB" sz="2400" dirty="0">
              <a:latin typeface="Roboto" pitchFamily="2" charset="0"/>
              <a:ea typeface="Roboto" pitchFamily="2" charset="0"/>
            </a:endParaRPr>
          </a:p>
        </p:txBody>
      </p:sp>
    </p:spTree>
    <p:extLst>
      <p:ext uri="{BB962C8B-B14F-4D97-AF65-F5344CB8AC3E}">
        <p14:creationId xmlns:p14="http://schemas.microsoft.com/office/powerpoint/2010/main" val="309055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3021304449"/>
              </p:ext>
            </p:extLst>
          </p:nvPr>
        </p:nvGraphicFramePr>
        <p:xfrm>
          <a:off x="879394" y="3164744"/>
          <a:ext cx="15015926" cy="4844793"/>
        </p:xfrm>
        <a:graphic>
          <a:graphicData uri="http://schemas.openxmlformats.org/drawingml/2006/table">
            <a:tbl>
              <a:tblPr firstRow="1" bandRow="1">
                <a:tableStyleId>{5C22544A-7EE6-4342-B048-85BDC9FD1C3A}</a:tableStyleId>
              </a:tblPr>
              <a:tblGrid>
                <a:gridCol w="3022019">
                  <a:extLst>
                    <a:ext uri="{9D8B030D-6E8A-4147-A177-3AD203B41FA5}">
                      <a16:colId xmlns:a16="http://schemas.microsoft.com/office/drawing/2014/main" val="1835877167"/>
                    </a:ext>
                  </a:extLst>
                </a:gridCol>
                <a:gridCol w="11993907">
                  <a:extLst>
                    <a:ext uri="{9D8B030D-6E8A-4147-A177-3AD203B41FA5}">
                      <a16:colId xmlns:a16="http://schemas.microsoft.com/office/drawing/2014/main" val="3604151529"/>
                    </a:ext>
                  </a:extLst>
                </a:gridCol>
              </a:tblGrid>
              <a:tr h="1614931">
                <a:tc>
                  <a:txBody>
                    <a:bodyPr/>
                    <a:lstStyle/>
                    <a:p>
                      <a:endParaRPr lang="en-GB" sz="2400" b="0" i="0" u="none" strike="noStrike" kern="1200" dirty="0">
                        <a:solidFill>
                          <a:schemeClr val="tx1"/>
                        </a:solidFill>
                        <a:effectLst/>
                        <a:latin typeface="Roboto Lt" pitchFamily="2" charset="0"/>
                        <a:ea typeface="Roboto Lt" pitchFamily="2" charset="0"/>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endParaRPr lang="en-GB" sz="2400" b="0" i="0" u="none" strike="noStrike" kern="1200" dirty="0">
                        <a:solidFill>
                          <a:schemeClr val="tx1"/>
                        </a:solidFill>
                        <a:effectLst/>
                        <a:latin typeface="Roboto Lt" pitchFamily="2" charset="0"/>
                        <a:ea typeface="Roboto Lt" pitchFamily="2" charset="0"/>
                        <a:cs typeface="+mn-cs"/>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We are currently building one prototype for the European Music Observatory financed by the European Union and music industry players (cc 3-4 million euros.)  We would like to take over existing or start new observatories  in 2 years at least 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endParaRPr lang="en-GB"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Our observatories are competitive, because they use high-quality open source scientific software; they exploit the new Data Governance Act and Open Data Directive, deploy web 3.0 data synchronization, and offer great value-added research products.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173480" y="1092547"/>
            <a:ext cx="14721840" cy="1855788"/>
          </a:xfrm>
        </p:spPr>
        <p:txBody>
          <a:bodyPr/>
          <a:lstStyle/>
          <a:p>
            <a:pPr algn="ctr"/>
            <a:r>
              <a:rPr lang="en-US" dirty="0">
                <a:solidFill>
                  <a:srgbClr val="00B2F4"/>
                </a:solidFill>
                <a:latin typeface="Roboto Bk" pitchFamily="2" charset="0"/>
                <a:ea typeface="Roboto Bk" pitchFamily="2" charset="0"/>
              </a:rPr>
              <a:t>Data observatories</a:t>
            </a:r>
            <a:endParaRPr lang="en-GB" dirty="0">
              <a:solidFill>
                <a:srgbClr val="00B2F4"/>
              </a:solidFill>
              <a:latin typeface="Roboto Bk" pitchFamily="2" charset="0"/>
              <a:ea typeface="Roboto Bk" pitchFamily="2" charset="0"/>
            </a:endParaRPr>
          </a:p>
        </p:txBody>
      </p:sp>
    </p:spTree>
    <p:extLst>
      <p:ext uri="{BB962C8B-B14F-4D97-AF65-F5344CB8AC3E}">
        <p14:creationId xmlns:p14="http://schemas.microsoft.com/office/powerpoint/2010/main" val="2362168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extLst>
              <p:ext uri="{D42A27DB-BD31-4B8C-83A1-F6EECF244321}">
                <p14:modId xmlns:p14="http://schemas.microsoft.com/office/powerpoint/2010/main" val="4051395468"/>
              </p:ext>
            </p:extLst>
          </p:nvPr>
        </p:nvGraphicFramePr>
        <p:xfrm>
          <a:off x="1026437" y="2933911"/>
          <a:ext cx="15015926" cy="5455411"/>
        </p:xfrm>
        <a:graphic>
          <a:graphicData uri="http://schemas.openxmlformats.org/drawingml/2006/table">
            <a:tbl>
              <a:tblPr firstRow="1" bandRow="1">
                <a:tableStyleId>{5C22544A-7EE6-4342-B048-85BDC9FD1C3A}</a:tableStyleId>
              </a:tblPr>
              <a:tblGrid>
                <a:gridCol w="7431486">
                  <a:extLst>
                    <a:ext uri="{9D8B030D-6E8A-4147-A177-3AD203B41FA5}">
                      <a16:colId xmlns:a16="http://schemas.microsoft.com/office/drawing/2014/main" val="1835877167"/>
                    </a:ext>
                  </a:extLst>
                </a:gridCol>
                <a:gridCol w="7584440">
                  <a:extLst>
                    <a:ext uri="{9D8B030D-6E8A-4147-A177-3AD203B41FA5}">
                      <a16:colId xmlns:a16="http://schemas.microsoft.com/office/drawing/2014/main" val="3604151529"/>
                    </a:ext>
                  </a:extLst>
                </a:gridCol>
              </a:tblGrid>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The European Union, the World Bank, OECD, and UN have facilitated the creation of more than 80 so-called 'data observatories' to help companies, researchers, NGOs, and governments systematically collect data and knowledge.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The different observatories offer different types of knowledge products, such as statistical yearbooks, various apps, and database access.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Most of them use web 1.0 technologies, inefficient knowledge accumulation.  Already 20 of them have been discontinued.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GB" sz="2400" b="0" i="0" u="none" strike="noStrike" kern="1200" dirty="0">
                          <a:solidFill>
                            <a:schemeClr val="tx1"/>
                          </a:solidFill>
                          <a:effectLst/>
                          <a:latin typeface="Roboto Lt" pitchFamily="2" charset="0"/>
                          <a:ea typeface="Roboto Lt" pitchFamily="2" charset="0"/>
                          <a:cs typeface="+mn-cs"/>
                        </a:rPr>
                        <a:t>We are developing software solutions that exploit our platforms: we harmonize surveys, statistical data, automate research reporting, elements of market monitoring or ESG reporting.</a:t>
                      </a:r>
                    </a:p>
                  </a:txBody>
                  <a:tcPr marL="63500" marR="63500" marT="63500" marB="635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We are currently building one prototype for the European Music Observatory financed by the European Union and music industry players (cc 3-4 million euros.)  We would like to take over existing or start new observatories  in 2 years at least 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Each observatory gives us intimidate customer access to 3-4 large universities, 1-2 large consultancies, and various specialist institutions.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077237" y="1079286"/>
            <a:ext cx="7056120" cy="1855788"/>
          </a:xfrm>
        </p:spPr>
        <p:txBody>
          <a:bodyPr/>
          <a:lstStyle/>
          <a:p>
            <a:pPr algn="ctr"/>
            <a:r>
              <a:rPr lang="en-US" dirty="0">
                <a:solidFill>
                  <a:srgbClr val="00B2F4"/>
                </a:solidFill>
                <a:latin typeface="Roboto Bk" pitchFamily="2" charset="0"/>
                <a:ea typeface="Roboto Bk" pitchFamily="2" charset="0"/>
              </a:rPr>
              <a:t>Platform products</a:t>
            </a:r>
            <a:endParaRPr lang="en-GB" dirty="0">
              <a:solidFill>
                <a:srgbClr val="00B2F4"/>
              </a:solidFill>
              <a:latin typeface="Roboto Bk" pitchFamily="2" charset="0"/>
              <a:ea typeface="Roboto Bk" pitchFamily="2" charset="0"/>
            </a:endParaRPr>
          </a:p>
        </p:txBody>
      </p:sp>
      <p:sp>
        <p:nvSpPr>
          <p:cNvPr id="5" name="Title 1">
            <a:extLst>
              <a:ext uri="{FF2B5EF4-FFF2-40B4-BE49-F238E27FC236}">
                <a16:creationId xmlns:a16="http://schemas.microsoft.com/office/drawing/2014/main" id="{13FD617C-8DB3-E84C-AD6E-2ED8DEAA8743}"/>
              </a:ext>
            </a:extLst>
          </p:cNvPr>
          <p:cNvSpPr txBox="1">
            <a:spLocks/>
          </p:cNvSpPr>
          <p:nvPr/>
        </p:nvSpPr>
        <p:spPr>
          <a:xfrm>
            <a:off x="8534400" y="1078123"/>
            <a:ext cx="705612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pPr algn="ctr"/>
            <a:r>
              <a:rPr lang="en-US" dirty="0">
                <a:solidFill>
                  <a:srgbClr val="00B2F4"/>
                </a:solidFill>
                <a:latin typeface="Roboto Bk" pitchFamily="2" charset="0"/>
                <a:ea typeface="Roboto Bk" pitchFamily="2" charset="0"/>
              </a:rPr>
              <a:t>Value added apps</a:t>
            </a:r>
            <a:endParaRPr lang="en-GB" dirty="0">
              <a:solidFill>
                <a:srgbClr val="00B2F4"/>
              </a:solidFill>
              <a:latin typeface="Roboto Bk" pitchFamily="2" charset="0"/>
              <a:ea typeface="Roboto Bk" pitchFamily="2" charset="0"/>
            </a:endParaRPr>
          </a:p>
        </p:txBody>
      </p:sp>
    </p:spTree>
    <p:extLst>
      <p:ext uri="{BB962C8B-B14F-4D97-AF65-F5344CB8AC3E}">
        <p14:creationId xmlns:p14="http://schemas.microsoft.com/office/powerpoint/2010/main" val="9764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533072DC-96E3-2B09-C62A-56B8FD9AE315}"/>
              </a:ext>
            </a:extLst>
          </p:cNvPr>
          <p:cNvGraphicFramePr>
            <a:graphicFrameLocks noGrp="1"/>
          </p:cNvGraphicFramePr>
          <p:nvPr/>
        </p:nvGraphicFramePr>
        <p:xfrm>
          <a:off x="1026437" y="2933911"/>
          <a:ext cx="15015926" cy="5455411"/>
        </p:xfrm>
        <a:graphic>
          <a:graphicData uri="http://schemas.openxmlformats.org/drawingml/2006/table">
            <a:tbl>
              <a:tblPr firstRow="1" bandRow="1">
                <a:tableStyleId>{5C22544A-7EE6-4342-B048-85BDC9FD1C3A}</a:tableStyleId>
              </a:tblPr>
              <a:tblGrid>
                <a:gridCol w="7431486">
                  <a:extLst>
                    <a:ext uri="{9D8B030D-6E8A-4147-A177-3AD203B41FA5}">
                      <a16:colId xmlns:a16="http://schemas.microsoft.com/office/drawing/2014/main" val="1835877167"/>
                    </a:ext>
                  </a:extLst>
                </a:gridCol>
                <a:gridCol w="7584440">
                  <a:extLst>
                    <a:ext uri="{9D8B030D-6E8A-4147-A177-3AD203B41FA5}">
                      <a16:colId xmlns:a16="http://schemas.microsoft.com/office/drawing/2014/main" val="3604151529"/>
                    </a:ext>
                  </a:extLst>
                </a:gridCol>
              </a:tblGrid>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The European Union, the World Bank, OECD, and UN have facilitated the creation of more than 80 so-called 'data observatories' to help companies, researchers, NGOs, and governments systematically collect data and knowledge.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The different observatories offer different types of knowledge products, such as statistical yearbooks, various apps, and database access.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568799"/>
                  </a:ext>
                </a:extLst>
              </a:tr>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Most of them use web 1.0 technologies, inefficient knowledge accumulation.  Already 20 of them have been discontinued.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t">
                        <a:spcBef>
                          <a:spcPts val="0"/>
                        </a:spcBef>
                        <a:spcAft>
                          <a:spcPts val="0"/>
                        </a:spcAft>
                      </a:pPr>
                      <a:r>
                        <a:rPr lang="en-GB" sz="2400" b="0" i="0" u="none" strike="noStrike" kern="1200" dirty="0">
                          <a:solidFill>
                            <a:schemeClr val="tx1"/>
                          </a:solidFill>
                          <a:effectLst/>
                          <a:latin typeface="Roboto Lt" pitchFamily="2" charset="0"/>
                          <a:ea typeface="Roboto Lt" pitchFamily="2" charset="0"/>
                          <a:cs typeface="+mn-cs"/>
                        </a:rPr>
                        <a:t>We are developing software solutions that exploit our platforms: we harmonize surveys, statistical data, automate research reporting, elements of market monitoring or ESG reporting.</a:t>
                      </a:r>
                    </a:p>
                  </a:txBody>
                  <a:tcPr marL="63500" marR="63500" marT="63500" marB="6350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1743987"/>
                  </a:ext>
                </a:extLst>
              </a:tr>
              <a:tr h="1614931">
                <a:tc>
                  <a:txBody>
                    <a:bodyPr/>
                    <a:lstStyle/>
                    <a:p>
                      <a:r>
                        <a:rPr lang="en-GB" sz="2400" b="0" i="0" u="none" strike="noStrike" kern="1200" dirty="0">
                          <a:solidFill>
                            <a:schemeClr val="tx1"/>
                          </a:solidFill>
                          <a:effectLst/>
                          <a:latin typeface="Roboto Lt" pitchFamily="2" charset="0"/>
                          <a:ea typeface="Roboto Lt" pitchFamily="2" charset="0"/>
                          <a:cs typeface="+mn-cs"/>
                        </a:rPr>
                        <a:t>We are currently building one prototype for the European Music Observatory financed by the European Union and music industry players (cc 3-4 million euros.)  We would like to take over existing or start new observatories  in 2 years at least 5)</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algn="l" defTabSz="1280160" rtl="0" eaLnBrk="1" latinLnBrk="0" hangingPunct="1"/>
                      <a:r>
                        <a:rPr lang="en-GB" sz="2400" b="0" i="0" u="none" strike="noStrike" kern="1200" dirty="0">
                          <a:solidFill>
                            <a:schemeClr val="tx1"/>
                          </a:solidFill>
                          <a:effectLst/>
                          <a:latin typeface="Roboto Lt" pitchFamily="2" charset="0"/>
                          <a:ea typeface="Roboto Lt" pitchFamily="2" charset="0"/>
                          <a:cs typeface="+mn-cs"/>
                        </a:rPr>
                        <a:t>Each observatory gives us intimidate customer access to 3-4 large universities, 1-2 large consultancies, and various specialist institutions.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64733479"/>
                  </a:ext>
                </a:extLst>
              </a:tr>
            </a:tbl>
          </a:graphicData>
        </a:graphic>
      </p:graphicFrame>
      <p:sp>
        <p:nvSpPr>
          <p:cNvPr id="2" name="Title 1">
            <a:extLst>
              <a:ext uri="{FF2B5EF4-FFF2-40B4-BE49-F238E27FC236}">
                <a16:creationId xmlns:a16="http://schemas.microsoft.com/office/drawing/2014/main" id="{E6A8D6F1-40C4-4C57-A8EC-A03EB72CA3CB}"/>
              </a:ext>
            </a:extLst>
          </p:cNvPr>
          <p:cNvSpPr>
            <a:spLocks noGrp="1"/>
          </p:cNvSpPr>
          <p:nvPr>
            <p:ph type="title"/>
          </p:nvPr>
        </p:nvSpPr>
        <p:spPr>
          <a:xfrm>
            <a:off x="1077237" y="1079286"/>
            <a:ext cx="7056120" cy="1855788"/>
          </a:xfrm>
        </p:spPr>
        <p:txBody>
          <a:bodyPr/>
          <a:lstStyle/>
          <a:p>
            <a:pPr algn="ctr"/>
            <a:r>
              <a:rPr lang="en-US" dirty="0">
                <a:solidFill>
                  <a:srgbClr val="00B2F4"/>
                </a:solidFill>
                <a:latin typeface="Roboto Bk" pitchFamily="2" charset="0"/>
                <a:ea typeface="Roboto Bk" pitchFamily="2" charset="0"/>
              </a:rPr>
              <a:t>Platform products</a:t>
            </a:r>
            <a:endParaRPr lang="en-GB" dirty="0">
              <a:solidFill>
                <a:srgbClr val="00B2F4"/>
              </a:solidFill>
              <a:latin typeface="Roboto Bk" pitchFamily="2" charset="0"/>
              <a:ea typeface="Roboto Bk" pitchFamily="2" charset="0"/>
            </a:endParaRPr>
          </a:p>
        </p:txBody>
      </p:sp>
      <p:sp>
        <p:nvSpPr>
          <p:cNvPr id="5" name="Title 1">
            <a:extLst>
              <a:ext uri="{FF2B5EF4-FFF2-40B4-BE49-F238E27FC236}">
                <a16:creationId xmlns:a16="http://schemas.microsoft.com/office/drawing/2014/main" id="{13FD617C-8DB3-E84C-AD6E-2ED8DEAA8743}"/>
              </a:ext>
            </a:extLst>
          </p:cNvPr>
          <p:cNvSpPr txBox="1">
            <a:spLocks/>
          </p:cNvSpPr>
          <p:nvPr/>
        </p:nvSpPr>
        <p:spPr>
          <a:xfrm>
            <a:off x="8534400" y="1078123"/>
            <a:ext cx="7056120" cy="1855788"/>
          </a:xfrm>
          <a:prstGeom prst="rect">
            <a:avLst/>
          </a:prstGeom>
        </p:spPr>
        <p:txBody>
          <a:bodyPr vert="horz" lIns="91440" tIns="45720" rIns="91440" bIns="45720" rtlCol="0" anchor="ctr">
            <a:normAutofit/>
          </a:bodyPr>
          <a:lst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a:lstStyle>
          <a:p>
            <a:pPr algn="ctr"/>
            <a:r>
              <a:rPr lang="en-US" dirty="0">
                <a:solidFill>
                  <a:srgbClr val="00B2F4"/>
                </a:solidFill>
                <a:latin typeface="Roboto Bk" pitchFamily="2" charset="0"/>
                <a:ea typeface="Roboto Bk" pitchFamily="2" charset="0"/>
              </a:rPr>
              <a:t>Value added apps</a:t>
            </a:r>
            <a:endParaRPr lang="en-GB" dirty="0">
              <a:solidFill>
                <a:srgbClr val="00B2F4"/>
              </a:solidFill>
              <a:latin typeface="Roboto Bk" pitchFamily="2" charset="0"/>
              <a:ea typeface="Roboto Bk" pitchFamily="2" charset="0"/>
            </a:endParaRPr>
          </a:p>
        </p:txBody>
      </p:sp>
    </p:spTree>
    <p:extLst>
      <p:ext uri="{BB962C8B-B14F-4D97-AF65-F5344CB8AC3E}">
        <p14:creationId xmlns:p14="http://schemas.microsoft.com/office/powerpoint/2010/main" val="389003055"/>
      </p:ext>
    </p:extLst>
  </p:cSld>
  <p:clrMapOvr>
    <a:masterClrMapping/>
  </p:clrMapOvr>
</p:sld>
</file>

<file path=ppt/theme/theme1.xml><?xml version="1.0" encoding="utf-8"?>
<a:theme xmlns:a="http://schemas.openxmlformats.org/drawingml/2006/main" name="Office Theme">
  <a:themeElements>
    <a:clrScheme name="Reprex-1">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9981</TotalTime>
  <Words>3093</Words>
  <Application>Microsoft Office PowerPoint</Application>
  <PresentationFormat>Custom</PresentationFormat>
  <Paragraphs>163</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Roboto</vt:lpstr>
      <vt:lpstr>Roboto Bk</vt:lpstr>
      <vt:lpstr>Roboto Light</vt:lpstr>
      <vt:lpstr>Roboto Lt</vt:lpstr>
      <vt:lpstr>Office Theme</vt:lpstr>
      <vt:lpstr>Open slides</vt:lpstr>
      <vt:lpstr>Reprex: a modern data observatory</vt:lpstr>
      <vt:lpstr>Big data creates inequalities</vt:lpstr>
      <vt:lpstr>Problems with no in-house competence</vt:lpstr>
      <vt:lpstr>Big data creates inequalities</vt:lpstr>
      <vt:lpstr>Our collaborative solutions</vt:lpstr>
      <vt:lpstr>Data observatories</vt:lpstr>
      <vt:lpstr>Platform products</vt:lpstr>
      <vt:lpstr>Platform products</vt:lpstr>
      <vt:lpstr>Marketing strategy</vt:lpstr>
      <vt:lpstr>Team</vt:lpstr>
      <vt:lpstr>Reprex: a modern data observatory</vt:lpstr>
      <vt:lpstr>PowerPoint Presentation</vt:lpstr>
      <vt:lpstr>PowerPoint Presentation</vt:lpstr>
      <vt:lpstr>PowerPoint Presentation</vt:lpstr>
      <vt:lpstr>PowerPoint Presentation</vt:lpstr>
      <vt:lpstr>PowerPoint Presentation</vt:lpstr>
      <vt:lpstr>PowerPoint Presentation</vt:lpstr>
      <vt:lpstr>Reprex: a modern data observatory</vt:lpstr>
      <vt:lpstr>Impact City</vt:lpstr>
      <vt:lpstr>Observatory specific</vt:lpstr>
      <vt:lpstr>Why is Open Data Not Used?</vt:lpstr>
      <vt:lpstr>Why is open data not trusted? </vt:lpstr>
      <vt:lpstr>Why is Open Data Not Trusted?</vt:lpstr>
      <vt:lpstr>Why is Open Data Not Trusted?</vt:lpstr>
      <vt:lpstr>How can we build up the missing trust?</vt:lpstr>
      <vt:lpstr>OSINT &amp; Open-Source Market Research</vt:lpstr>
      <vt:lpstr>PowerPoint Presentation</vt:lpstr>
      <vt:lpstr>What is our technology?</vt:lpstr>
      <vt:lpstr>Technology – panning out gold from muddy open sources</vt:lpstr>
      <vt:lpstr>rOpenGov slide</vt:lpstr>
      <vt:lpstr>Kasia curated list slide</vt:lpstr>
      <vt:lpstr>Ex Ante Survey Harmonization</vt:lpstr>
      <vt:lpstr>Systematic Sampling of Big Data</vt:lpstr>
      <vt:lpstr>Ex Post Survey Harmonization</vt:lpstr>
      <vt:lpstr>New Statistical Indicators</vt:lpstr>
      <vt:lpstr>What is our service?</vt:lpstr>
      <vt:lpstr>Obervatory specific screenshot</vt:lpstr>
      <vt:lpstr>PowerPoint Presentation</vt:lpstr>
      <vt:lpstr>Data sources</vt:lpstr>
      <vt:lpstr>PowerPoint Presentation</vt:lpstr>
      <vt:lpstr>Obervatory specific data source list</vt:lpstr>
      <vt:lpstr>Team credits</vt:lpstr>
      <vt:lpstr>Obervatory specific final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lastModifiedBy>Daniel Antal</cp:lastModifiedBy>
  <cp:revision>21</cp:revision>
  <dcterms:created xsi:type="dcterms:W3CDTF">2021-04-05T11:21:47Z</dcterms:created>
  <dcterms:modified xsi:type="dcterms:W3CDTF">2022-09-24T07:19:19Z</dcterms:modified>
</cp:coreProperties>
</file>